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1"/>
  </p:notesMasterIdLst>
  <p:sldIdLst>
    <p:sldId id="259" r:id="rId2"/>
    <p:sldId id="261" r:id="rId3"/>
    <p:sldId id="266" r:id="rId4"/>
    <p:sldId id="262" r:id="rId5"/>
    <p:sldId id="263" r:id="rId6"/>
    <p:sldId id="276" r:id="rId7"/>
    <p:sldId id="264" r:id="rId8"/>
    <p:sldId id="265" r:id="rId9"/>
    <p:sldId id="26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0"/>
    <a:srgbClr val="E4D715"/>
    <a:srgbClr val="346C74"/>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84" autoAdjust="0"/>
    <p:restoredTop sz="90550" autoAdjust="0"/>
  </p:normalViewPr>
  <p:slideViewPr>
    <p:cSldViewPr>
      <p:cViewPr varScale="1">
        <p:scale>
          <a:sx n="90" d="100"/>
          <a:sy n="90" d="100"/>
        </p:scale>
        <p:origin x="-1504" y="-112"/>
      </p:cViewPr>
      <p:guideLst>
        <p:guide orient="horz" pos="2160"/>
        <p:guide orient="horz" pos="576"/>
        <p:guide pos="2880"/>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2"/>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92D509-EEE8-654E-8E58-5CA9A0855D83}" type="doc">
      <dgm:prSet loTypeId="urn:microsoft.com/office/officeart/2005/8/layout/hChevron3" loCatId="" qsTypeId="urn:microsoft.com/office/officeart/2005/8/quickstyle/simple4" qsCatId="simple" csTypeId="urn:microsoft.com/office/officeart/2005/8/colors/accent1_2" csCatId="accent1" phldr="1"/>
      <dgm:spPr/>
    </dgm:pt>
    <dgm:pt modelId="{36890754-4B69-204E-9C0B-AE8A8C4A4458}">
      <dgm:prSet phldrT="[Text]"/>
      <dgm:spPr/>
      <dgm:t>
        <a:bodyPr/>
        <a:lstStyle/>
        <a:p>
          <a:r>
            <a:rPr lang="en-US" dirty="0" smtClean="0"/>
            <a:t>Difficult to communicate and </a:t>
          </a:r>
          <a:r>
            <a:rPr lang="en-US" dirty="0" err="1" smtClean="0"/>
            <a:t>organise</a:t>
          </a:r>
          <a:r>
            <a:rPr lang="en-US" dirty="0" smtClean="0"/>
            <a:t> using </a:t>
          </a:r>
          <a:r>
            <a:rPr lang="en-US" dirty="0" err="1" smtClean="0"/>
            <a:t>my.TAFE</a:t>
          </a:r>
          <a:r>
            <a:rPr lang="en-US" dirty="0" smtClean="0"/>
            <a:t> forum. (one of the few “</a:t>
          </a:r>
          <a:r>
            <a:rPr lang="en-US" dirty="0" err="1" smtClean="0"/>
            <a:t>authorised</a:t>
          </a:r>
          <a:r>
            <a:rPr lang="en-US" dirty="0" smtClean="0"/>
            <a:t>” modes of communication</a:t>
          </a:r>
          <a:endParaRPr lang="en-US" dirty="0"/>
        </a:p>
      </dgm:t>
    </dgm:pt>
    <dgm:pt modelId="{0F6F5C04-0E50-C04F-8AE2-F2F42F7C9F7A}" type="parTrans" cxnId="{DFCB5E36-8830-1F4A-B4C6-F69C00BF4ADF}">
      <dgm:prSet/>
      <dgm:spPr/>
      <dgm:t>
        <a:bodyPr/>
        <a:lstStyle/>
        <a:p>
          <a:endParaRPr lang="en-US"/>
        </a:p>
      </dgm:t>
    </dgm:pt>
    <dgm:pt modelId="{DD49C8AD-A21F-114A-A6E7-5EAF8B348E71}" type="sibTrans" cxnId="{DFCB5E36-8830-1F4A-B4C6-F69C00BF4ADF}">
      <dgm:prSet/>
      <dgm:spPr/>
      <dgm:t>
        <a:bodyPr/>
        <a:lstStyle/>
        <a:p>
          <a:endParaRPr lang="en-US"/>
        </a:p>
      </dgm:t>
    </dgm:pt>
    <dgm:pt modelId="{987BE800-7298-F848-AB85-D27B3A1FE6CC}">
      <dgm:prSet phldrT="[Text]"/>
      <dgm:spPr/>
      <dgm:t>
        <a:bodyPr/>
        <a:lstStyle/>
        <a:p>
          <a:r>
            <a:rPr lang="en-US" dirty="0" smtClean="0"/>
            <a:t>Good to see what our students face when we set them virtual group tasks</a:t>
          </a:r>
          <a:endParaRPr lang="en-US" dirty="0"/>
        </a:p>
      </dgm:t>
    </dgm:pt>
    <dgm:pt modelId="{017CFAB8-DCFC-BB41-BB71-1D59A55461FA}" type="parTrans" cxnId="{12B38D11-92F7-6344-AC09-B079A03AD602}">
      <dgm:prSet/>
      <dgm:spPr/>
      <dgm:t>
        <a:bodyPr/>
        <a:lstStyle/>
        <a:p>
          <a:endParaRPr lang="en-US"/>
        </a:p>
      </dgm:t>
    </dgm:pt>
    <dgm:pt modelId="{53E8E0B0-B78C-AE4F-B4D5-C3E08721B90E}" type="sibTrans" cxnId="{12B38D11-92F7-6344-AC09-B079A03AD602}">
      <dgm:prSet/>
      <dgm:spPr/>
      <dgm:t>
        <a:bodyPr/>
        <a:lstStyle/>
        <a:p>
          <a:endParaRPr lang="en-US"/>
        </a:p>
      </dgm:t>
    </dgm:pt>
    <dgm:pt modelId="{2FCA8E09-3B63-DD49-807E-DFC8CFFF6099}">
      <dgm:prSet phldrT="[Text]"/>
      <dgm:spPr/>
      <dgm:t>
        <a:bodyPr/>
        <a:lstStyle/>
        <a:p>
          <a:r>
            <a:rPr lang="en-US" dirty="0" smtClean="0"/>
            <a:t>Even most common tools can create interactive resources</a:t>
          </a:r>
          <a:endParaRPr lang="en-US" dirty="0"/>
        </a:p>
      </dgm:t>
    </dgm:pt>
    <dgm:pt modelId="{B630DB87-591E-9E43-83BA-35A48CB44584}" type="parTrans" cxnId="{D91E0D92-04DC-0245-9FBE-B8CB35178766}">
      <dgm:prSet/>
      <dgm:spPr/>
      <dgm:t>
        <a:bodyPr/>
        <a:lstStyle/>
        <a:p>
          <a:endParaRPr lang="en-US"/>
        </a:p>
      </dgm:t>
    </dgm:pt>
    <dgm:pt modelId="{7FE5921F-A1EA-6146-92BF-045E6D20655E}" type="sibTrans" cxnId="{D91E0D92-04DC-0245-9FBE-B8CB35178766}">
      <dgm:prSet/>
      <dgm:spPr/>
      <dgm:t>
        <a:bodyPr/>
        <a:lstStyle/>
        <a:p>
          <a:endParaRPr lang="en-US"/>
        </a:p>
      </dgm:t>
    </dgm:pt>
    <dgm:pt modelId="{26AE9005-A583-8C47-A23E-4ED86CA3E241}" type="pres">
      <dgm:prSet presAssocID="{7092D509-EEE8-654E-8E58-5CA9A0855D83}" presName="Name0" presStyleCnt="0">
        <dgm:presLayoutVars>
          <dgm:dir/>
          <dgm:resizeHandles val="exact"/>
        </dgm:presLayoutVars>
      </dgm:prSet>
      <dgm:spPr/>
    </dgm:pt>
    <dgm:pt modelId="{0D88C2FB-0977-5A4D-ADF7-4C4982B8F668}" type="pres">
      <dgm:prSet presAssocID="{36890754-4B69-204E-9C0B-AE8A8C4A4458}" presName="parTxOnly" presStyleLbl="node1" presStyleIdx="0" presStyleCnt="3">
        <dgm:presLayoutVars>
          <dgm:bulletEnabled val="1"/>
        </dgm:presLayoutVars>
      </dgm:prSet>
      <dgm:spPr/>
      <dgm:t>
        <a:bodyPr/>
        <a:lstStyle/>
        <a:p>
          <a:endParaRPr lang="en-US"/>
        </a:p>
      </dgm:t>
    </dgm:pt>
    <dgm:pt modelId="{D62C75F1-3022-434F-9352-CFB90413126E}" type="pres">
      <dgm:prSet presAssocID="{DD49C8AD-A21F-114A-A6E7-5EAF8B348E71}" presName="parSpace" presStyleCnt="0"/>
      <dgm:spPr/>
    </dgm:pt>
    <dgm:pt modelId="{87F5DB15-A180-E546-897F-7C172E49C4BC}" type="pres">
      <dgm:prSet presAssocID="{987BE800-7298-F848-AB85-D27B3A1FE6CC}" presName="parTxOnly" presStyleLbl="node1" presStyleIdx="1" presStyleCnt="3">
        <dgm:presLayoutVars>
          <dgm:bulletEnabled val="1"/>
        </dgm:presLayoutVars>
      </dgm:prSet>
      <dgm:spPr/>
      <dgm:t>
        <a:bodyPr/>
        <a:lstStyle/>
        <a:p>
          <a:endParaRPr lang="en-US"/>
        </a:p>
      </dgm:t>
    </dgm:pt>
    <dgm:pt modelId="{2CAF37E2-5273-4048-AB0A-91D9D2177F64}" type="pres">
      <dgm:prSet presAssocID="{53E8E0B0-B78C-AE4F-B4D5-C3E08721B90E}" presName="parSpace" presStyleCnt="0"/>
      <dgm:spPr/>
    </dgm:pt>
    <dgm:pt modelId="{897E4539-4917-1244-B5ED-E9CCF9BEBB46}" type="pres">
      <dgm:prSet presAssocID="{2FCA8E09-3B63-DD49-807E-DFC8CFFF6099}" presName="parTxOnly" presStyleLbl="node1" presStyleIdx="2" presStyleCnt="3">
        <dgm:presLayoutVars>
          <dgm:bulletEnabled val="1"/>
        </dgm:presLayoutVars>
      </dgm:prSet>
      <dgm:spPr/>
      <dgm:t>
        <a:bodyPr/>
        <a:lstStyle/>
        <a:p>
          <a:endParaRPr lang="en-US"/>
        </a:p>
      </dgm:t>
    </dgm:pt>
  </dgm:ptLst>
  <dgm:cxnLst>
    <dgm:cxn modelId="{DFCB5E36-8830-1F4A-B4C6-F69C00BF4ADF}" srcId="{7092D509-EEE8-654E-8E58-5CA9A0855D83}" destId="{36890754-4B69-204E-9C0B-AE8A8C4A4458}" srcOrd="0" destOrd="0" parTransId="{0F6F5C04-0E50-C04F-8AE2-F2F42F7C9F7A}" sibTransId="{DD49C8AD-A21F-114A-A6E7-5EAF8B348E71}"/>
    <dgm:cxn modelId="{B22E3F8A-DB90-D64D-A690-4577A6096428}" type="presOf" srcId="{987BE800-7298-F848-AB85-D27B3A1FE6CC}" destId="{87F5DB15-A180-E546-897F-7C172E49C4BC}" srcOrd="0" destOrd="0" presId="urn:microsoft.com/office/officeart/2005/8/layout/hChevron3"/>
    <dgm:cxn modelId="{380A864C-1E36-C947-92A9-FD2E76E42293}" type="presOf" srcId="{7092D509-EEE8-654E-8E58-5CA9A0855D83}" destId="{26AE9005-A583-8C47-A23E-4ED86CA3E241}" srcOrd="0" destOrd="0" presId="urn:microsoft.com/office/officeart/2005/8/layout/hChevron3"/>
    <dgm:cxn modelId="{E64D25EB-5E90-6645-9917-1C9D1388276D}" type="presOf" srcId="{36890754-4B69-204E-9C0B-AE8A8C4A4458}" destId="{0D88C2FB-0977-5A4D-ADF7-4C4982B8F668}" srcOrd="0" destOrd="0" presId="urn:microsoft.com/office/officeart/2005/8/layout/hChevron3"/>
    <dgm:cxn modelId="{12B38D11-92F7-6344-AC09-B079A03AD602}" srcId="{7092D509-EEE8-654E-8E58-5CA9A0855D83}" destId="{987BE800-7298-F848-AB85-D27B3A1FE6CC}" srcOrd="1" destOrd="0" parTransId="{017CFAB8-DCFC-BB41-BB71-1D59A55461FA}" sibTransId="{53E8E0B0-B78C-AE4F-B4D5-C3E08721B90E}"/>
    <dgm:cxn modelId="{D91E0D92-04DC-0245-9FBE-B8CB35178766}" srcId="{7092D509-EEE8-654E-8E58-5CA9A0855D83}" destId="{2FCA8E09-3B63-DD49-807E-DFC8CFFF6099}" srcOrd="2" destOrd="0" parTransId="{B630DB87-591E-9E43-83BA-35A48CB44584}" sibTransId="{7FE5921F-A1EA-6146-92BF-045E6D20655E}"/>
    <dgm:cxn modelId="{CBC91216-5DD0-3447-B3D5-7B7C9EED337F}" type="presOf" srcId="{2FCA8E09-3B63-DD49-807E-DFC8CFFF6099}" destId="{897E4539-4917-1244-B5ED-E9CCF9BEBB46}" srcOrd="0" destOrd="0" presId="urn:microsoft.com/office/officeart/2005/8/layout/hChevron3"/>
    <dgm:cxn modelId="{B7A0B788-CB2A-A449-AF46-15B47A30ACF1}" type="presParOf" srcId="{26AE9005-A583-8C47-A23E-4ED86CA3E241}" destId="{0D88C2FB-0977-5A4D-ADF7-4C4982B8F668}" srcOrd="0" destOrd="0" presId="urn:microsoft.com/office/officeart/2005/8/layout/hChevron3"/>
    <dgm:cxn modelId="{078F40DE-4E61-6B4B-8CC8-0289F40A7ABC}" type="presParOf" srcId="{26AE9005-A583-8C47-A23E-4ED86CA3E241}" destId="{D62C75F1-3022-434F-9352-CFB90413126E}" srcOrd="1" destOrd="0" presId="urn:microsoft.com/office/officeart/2005/8/layout/hChevron3"/>
    <dgm:cxn modelId="{D81CD7D7-186B-5F4A-9539-74D42B06D4AF}" type="presParOf" srcId="{26AE9005-A583-8C47-A23E-4ED86CA3E241}" destId="{87F5DB15-A180-E546-897F-7C172E49C4BC}" srcOrd="2" destOrd="0" presId="urn:microsoft.com/office/officeart/2005/8/layout/hChevron3"/>
    <dgm:cxn modelId="{19D2C07C-E458-8F41-A82C-D6B4F5FCC434}" type="presParOf" srcId="{26AE9005-A583-8C47-A23E-4ED86CA3E241}" destId="{2CAF37E2-5273-4048-AB0A-91D9D2177F64}" srcOrd="3" destOrd="0" presId="urn:microsoft.com/office/officeart/2005/8/layout/hChevron3"/>
    <dgm:cxn modelId="{92BFD54F-0070-3F41-B05F-8B199FD8490B}" type="presParOf" srcId="{26AE9005-A583-8C47-A23E-4ED86CA3E241}" destId="{897E4539-4917-1244-B5ED-E9CCF9BEBB46}" srcOrd="4"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92D509-EEE8-654E-8E58-5CA9A0855D83}" type="doc">
      <dgm:prSet loTypeId="urn:microsoft.com/office/officeart/2005/8/layout/hChevron3" loCatId="" qsTypeId="urn:microsoft.com/office/officeart/2005/8/quickstyle/simple4" qsCatId="simple" csTypeId="urn:microsoft.com/office/officeart/2005/8/colors/accent1_2" csCatId="accent1" phldr="1"/>
      <dgm:spPr/>
    </dgm:pt>
    <dgm:pt modelId="{36890754-4B69-204E-9C0B-AE8A8C4A4458}">
      <dgm:prSet phldrT="[Text]"/>
      <dgm:spPr/>
      <dgm:t>
        <a:bodyPr/>
        <a:lstStyle/>
        <a:p>
          <a:r>
            <a:rPr lang="en-US" dirty="0" smtClean="0"/>
            <a:t>Collaborated more effectively/regularly</a:t>
          </a:r>
          <a:endParaRPr lang="en-US" dirty="0"/>
        </a:p>
      </dgm:t>
    </dgm:pt>
    <dgm:pt modelId="{0F6F5C04-0E50-C04F-8AE2-F2F42F7C9F7A}" type="parTrans" cxnId="{DFCB5E36-8830-1F4A-B4C6-F69C00BF4ADF}">
      <dgm:prSet/>
      <dgm:spPr/>
      <dgm:t>
        <a:bodyPr/>
        <a:lstStyle/>
        <a:p>
          <a:endParaRPr lang="en-US"/>
        </a:p>
      </dgm:t>
    </dgm:pt>
    <dgm:pt modelId="{DD49C8AD-A21F-114A-A6E7-5EAF8B348E71}" type="sibTrans" cxnId="{DFCB5E36-8830-1F4A-B4C6-F69C00BF4ADF}">
      <dgm:prSet/>
      <dgm:spPr/>
      <dgm:t>
        <a:bodyPr/>
        <a:lstStyle/>
        <a:p>
          <a:endParaRPr lang="en-US"/>
        </a:p>
      </dgm:t>
    </dgm:pt>
    <dgm:pt modelId="{987BE800-7298-F848-AB85-D27B3A1FE6CC}">
      <dgm:prSet phldrT="[Text]"/>
      <dgm:spPr/>
      <dgm:t>
        <a:bodyPr/>
        <a:lstStyle/>
        <a:p>
          <a:r>
            <a:rPr lang="en-US" dirty="0" smtClean="0"/>
            <a:t>Used audio and animations to make it more interactive/self-paced</a:t>
          </a:r>
          <a:endParaRPr lang="en-US" dirty="0"/>
        </a:p>
      </dgm:t>
    </dgm:pt>
    <dgm:pt modelId="{017CFAB8-DCFC-BB41-BB71-1D59A55461FA}" type="parTrans" cxnId="{12B38D11-92F7-6344-AC09-B079A03AD602}">
      <dgm:prSet/>
      <dgm:spPr/>
      <dgm:t>
        <a:bodyPr/>
        <a:lstStyle/>
        <a:p>
          <a:endParaRPr lang="en-US"/>
        </a:p>
      </dgm:t>
    </dgm:pt>
    <dgm:pt modelId="{53E8E0B0-B78C-AE4F-B4D5-C3E08721B90E}" type="sibTrans" cxnId="{12B38D11-92F7-6344-AC09-B079A03AD602}">
      <dgm:prSet/>
      <dgm:spPr/>
      <dgm:t>
        <a:bodyPr/>
        <a:lstStyle/>
        <a:p>
          <a:endParaRPr lang="en-US"/>
        </a:p>
      </dgm:t>
    </dgm:pt>
    <dgm:pt modelId="{2FCA8E09-3B63-DD49-807E-DFC8CFFF6099}">
      <dgm:prSet phldrT="[Text]"/>
      <dgm:spPr/>
      <dgm:t>
        <a:bodyPr/>
        <a:lstStyle/>
        <a:p>
          <a:r>
            <a:rPr lang="en-US" dirty="0" smtClean="0"/>
            <a:t>Selected one tool to communicate with effectively</a:t>
          </a:r>
          <a:endParaRPr lang="en-US" dirty="0"/>
        </a:p>
      </dgm:t>
    </dgm:pt>
    <dgm:pt modelId="{B630DB87-591E-9E43-83BA-35A48CB44584}" type="parTrans" cxnId="{D91E0D92-04DC-0245-9FBE-B8CB35178766}">
      <dgm:prSet/>
      <dgm:spPr/>
      <dgm:t>
        <a:bodyPr/>
        <a:lstStyle/>
        <a:p>
          <a:endParaRPr lang="en-US"/>
        </a:p>
      </dgm:t>
    </dgm:pt>
    <dgm:pt modelId="{7FE5921F-A1EA-6146-92BF-045E6D20655E}" type="sibTrans" cxnId="{D91E0D92-04DC-0245-9FBE-B8CB35178766}">
      <dgm:prSet/>
      <dgm:spPr/>
      <dgm:t>
        <a:bodyPr/>
        <a:lstStyle/>
        <a:p>
          <a:endParaRPr lang="en-US"/>
        </a:p>
      </dgm:t>
    </dgm:pt>
    <dgm:pt modelId="{26AE9005-A583-8C47-A23E-4ED86CA3E241}" type="pres">
      <dgm:prSet presAssocID="{7092D509-EEE8-654E-8E58-5CA9A0855D83}" presName="Name0" presStyleCnt="0">
        <dgm:presLayoutVars>
          <dgm:dir/>
          <dgm:resizeHandles val="exact"/>
        </dgm:presLayoutVars>
      </dgm:prSet>
      <dgm:spPr/>
    </dgm:pt>
    <dgm:pt modelId="{0D88C2FB-0977-5A4D-ADF7-4C4982B8F668}" type="pres">
      <dgm:prSet presAssocID="{36890754-4B69-204E-9C0B-AE8A8C4A4458}" presName="parTxOnly" presStyleLbl="node1" presStyleIdx="0" presStyleCnt="3">
        <dgm:presLayoutVars>
          <dgm:bulletEnabled val="1"/>
        </dgm:presLayoutVars>
      </dgm:prSet>
      <dgm:spPr/>
      <dgm:t>
        <a:bodyPr/>
        <a:lstStyle/>
        <a:p>
          <a:endParaRPr lang="en-US"/>
        </a:p>
      </dgm:t>
    </dgm:pt>
    <dgm:pt modelId="{D62C75F1-3022-434F-9352-CFB90413126E}" type="pres">
      <dgm:prSet presAssocID="{DD49C8AD-A21F-114A-A6E7-5EAF8B348E71}" presName="parSpace" presStyleCnt="0"/>
      <dgm:spPr/>
    </dgm:pt>
    <dgm:pt modelId="{87F5DB15-A180-E546-897F-7C172E49C4BC}" type="pres">
      <dgm:prSet presAssocID="{987BE800-7298-F848-AB85-D27B3A1FE6CC}" presName="parTxOnly" presStyleLbl="node1" presStyleIdx="1" presStyleCnt="3">
        <dgm:presLayoutVars>
          <dgm:bulletEnabled val="1"/>
        </dgm:presLayoutVars>
      </dgm:prSet>
      <dgm:spPr/>
      <dgm:t>
        <a:bodyPr/>
        <a:lstStyle/>
        <a:p>
          <a:endParaRPr lang="en-US"/>
        </a:p>
      </dgm:t>
    </dgm:pt>
    <dgm:pt modelId="{2CAF37E2-5273-4048-AB0A-91D9D2177F64}" type="pres">
      <dgm:prSet presAssocID="{53E8E0B0-B78C-AE4F-B4D5-C3E08721B90E}" presName="parSpace" presStyleCnt="0"/>
      <dgm:spPr/>
    </dgm:pt>
    <dgm:pt modelId="{897E4539-4917-1244-B5ED-E9CCF9BEBB46}" type="pres">
      <dgm:prSet presAssocID="{2FCA8E09-3B63-DD49-807E-DFC8CFFF6099}" presName="parTxOnly" presStyleLbl="node1" presStyleIdx="2" presStyleCnt="3">
        <dgm:presLayoutVars>
          <dgm:bulletEnabled val="1"/>
        </dgm:presLayoutVars>
      </dgm:prSet>
      <dgm:spPr/>
      <dgm:t>
        <a:bodyPr/>
        <a:lstStyle/>
        <a:p>
          <a:endParaRPr lang="en-US"/>
        </a:p>
      </dgm:t>
    </dgm:pt>
  </dgm:ptLst>
  <dgm:cxnLst>
    <dgm:cxn modelId="{12B38D11-92F7-6344-AC09-B079A03AD602}" srcId="{7092D509-EEE8-654E-8E58-5CA9A0855D83}" destId="{987BE800-7298-F848-AB85-D27B3A1FE6CC}" srcOrd="1" destOrd="0" parTransId="{017CFAB8-DCFC-BB41-BB71-1D59A55461FA}" sibTransId="{53E8E0B0-B78C-AE4F-B4D5-C3E08721B90E}"/>
    <dgm:cxn modelId="{5828987B-C10E-D84F-A748-FAA7E32B87EF}" type="presOf" srcId="{987BE800-7298-F848-AB85-D27B3A1FE6CC}" destId="{87F5DB15-A180-E546-897F-7C172E49C4BC}" srcOrd="0" destOrd="0" presId="urn:microsoft.com/office/officeart/2005/8/layout/hChevron3"/>
    <dgm:cxn modelId="{D91E0D92-04DC-0245-9FBE-B8CB35178766}" srcId="{7092D509-EEE8-654E-8E58-5CA9A0855D83}" destId="{2FCA8E09-3B63-DD49-807E-DFC8CFFF6099}" srcOrd="2" destOrd="0" parTransId="{B630DB87-591E-9E43-83BA-35A48CB44584}" sibTransId="{7FE5921F-A1EA-6146-92BF-045E6D20655E}"/>
    <dgm:cxn modelId="{80925124-55AF-F24E-B0EB-789D609BD920}" type="presOf" srcId="{2FCA8E09-3B63-DD49-807E-DFC8CFFF6099}" destId="{897E4539-4917-1244-B5ED-E9CCF9BEBB46}" srcOrd="0" destOrd="0" presId="urn:microsoft.com/office/officeart/2005/8/layout/hChevron3"/>
    <dgm:cxn modelId="{DFCB5E36-8830-1F4A-B4C6-F69C00BF4ADF}" srcId="{7092D509-EEE8-654E-8E58-5CA9A0855D83}" destId="{36890754-4B69-204E-9C0B-AE8A8C4A4458}" srcOrd="0" destOrd="0" parTransId="{0F6F5C04-0E50-C04F-8AE2-F2F42F7C9F7A}" sibTransId="{DD49C8AD-A21F-114A-A6E7-5EAF8B348E71}"/>
    <dgm:cxn modelId="{D70A1838-47BB-A54F-B1C3-963E49074798}" type="presOf" srcId="{36890754-4B69-204E-9C0B-AE8A8C4A4458}" destId="{0D88C2FB-0977-5A4D-ADF7-4C4982B8F668}" srcOrd="0" destOrd="0" presId="urn:microsoft.com/office/officeart/2005/8/layout/hChevron3"/>
    <dgm:cxn modelId="{8BBCC695-37FC-414E-9C8E-243004061220}" type="presOf" srcId="{7092D509-EEE8-654E-8E58-5CA9A0855D83}" destId="{26AE9005-A583-8C47-A23E-4ED86CA3E241}" srcOrd="0" destOrd="0" presId="urn:microsoft.com/office/officeart/2005/8/layout/hChevron3"/>
    <dgm:cxn modelId="{C8E3B331-B311-9C41-9101-405E71A8A476}" type="presParOf" srcId="{26AE9005-A583-8C47-A23E-4ED86CA3E241}" destId="{0D88C2FB-0977-5A4D-ADF7-4C4982B8F668}" srcOrd="0" destOrd="0" presId="urn:microsoft.com/office/officeart/2005/8/layout/hChevron3"/>
    <dgm:cxn modelId="{C59769A3-E553-2E4F-AD14-6B0A65C733FF}" type="presParOf" srcId="{26AE9005-A583-8C47-A23E-4ED86CA3E241}" destId="{D62C75F1-3022-434F-9352-CFB90413126E}" srcOrd="1" destOrd="0" presId="urn:microsoft.com/office/officeart/2005/8/layout/hChevron3"/>
    <dgm:cxn modelId="{596BCC31-500D-B14B-B83A-30E9DF1EA58D}" type="presParOf" srcId="{26AE9005-A583-8C47-A23E-4ED86CA3E241}" destId="{87F5DB15-A180-E546-897F-7C172E49C4BC}" srcOrd="2" destOrd="0" presId="urn:microsoft.com/office/officeart/2005/8/layout/hChevron3"/>
    <dgm:cxn modelId="{E675E6E7-42A4-3A45-8D83-BDA59E2CDB11}" type="presParOf" srcId="{26AE9005-A583-8C47-A23E-4ED86CA3E241}" destId="{2CAF37E2-5273-4048-AB0A-91D9D2177F64}" srcOrd="3" destOrd="0" presId="urn:microsoft.com/office/officeart/2005/8/layout/hChevron3"/>
    <dgm:cxn modelId="{B15069DF-F0A9-5141-AA4A-BAD42BDC0E96}" type="presParOf" srcId="{26AE9005-A583-8C47-A23E-4ED86CA3E241}" destId="{897E4539-4917-1244-B5ED-E9CCF9BEBB46}" srcOrd="4" destOrd="0" presId="urn:microsoft.com/office/officeart/2005/8/layout/hChevron3"/>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88C2FB-0977-5A4D-ADF7-4C4982B8F668}">
      <dsp:nvSpPr>
        <dsp:cNvPr id="0" name=""/>
        <dsp:cNvSpPr/>
      </dsp:nvSpPr>
      <dsp:spPr>
        <a:xfrm>
          <a:off x="2678" y="1563489"/>
          <a:ext cx="2342554" cy="937021"/>
        </a:xfrm>
        <a:prstGeom prst="homePlate">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08" tIns="32004" rIns="16002" bIns="32004" numCol="1" spcCol="1270" anchor="ctr" anchorCtr="0">
          <a:noAutofit/>
        </a:bodyPr>
        <a:lstStyle/>
        <a:p>
          <a:pPr lvl="0" algn="ctr" defTabSz="533400">
            <a:lnSpc>
              <a:spcPct val="90000"/>
            </a:lnSpc>
            <a:spcBef>
              <a:spcPct val="0"/>
            </a:spcBef>
            <a:spcAft>
              <a:spcPct val="35000"/>
            </a:spcAft>
          </a:pPr>
          <a:r>
            <a:rPr lang="en-US" sz="1200" kern="1200" dirty="0" smtClean="0"/>
            <a:t>Difficult to communicate and </a:t>
          </a:r>
          <a:r>
            <a:rPr lang="en-US" sz="1200" kern="1200" dirty="0" err="1" smtClean="0"/>
            <a:t>organise</a:t>
          </a:r>
          <a:r>
            <a:rPr lang="en-US" sz="1200" kern="1200" dirty="0" smtClean="0"/>
            <a:t> using </a:t>
          </a:r>
          <a:r>
            <a:rPr lang="en-US" sz="1200" kern="1200" dirty="0" err="1" smtClean="0"/>
            <a:t>my.TAFE</a:t>
          </a:r>
          <a:r>
            <a:rPr lang="en-US" sz="1200" kern="1200" dirty="0" smtClean="0"/>
            <a:t> forum. (one of the few “</a:t>
          </a:r>
          <a:r>
            <a:rPr lang="en-US" sz="1200" kern="1200" dirty="0" err="1" smtClean="0"/>
            <a:t>authorised</a:t>
          </a:r>
          <a:r>
            <a:rPr lang="en-US" sz="1200" kern="1200" dirty="0" smtClean="0"/>
            <a:t>” modes of communication</a:t>
          </a:r>
          <a:endParaRPr lang="en-US" sz="1200" kern="1200" dirty="0"/>
        </a:p>
      </dsp:txBody>
      <dsp:txXfrm>
        <a:off x="2678" y="1563489"/>
        <a:ext cx="2108299" cy="937021"/>
      </dsp:txXfrm>
    </dsp:sp>
    <dsp:sp modelId="{87F5DB15-A180-E546-897F-7C172E49C4BC}">
      <dsp:nvSpPr>
        <dsp:cNvPr id="0" name=""/>
        <dsp:cNvSpPr/>
      </dsp:nvSpPr>
      <dsp:spPr>
        <a:xfrm>
          <a:off x="1876722" y="1563489"/>
          <a:ext cx="2342554" cy="937021"/>
        </a:xfrm>
        <a:prstGeom prst="chevron">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en-US" sz="1200" kern="1200" dirty="0" smtClean="0"/>
            <a:t>Good to see what our students face when we set them virtual group tasks</a:t>
          </a:r>
          <a:endParaRPr lang="en-US" sz="1200" kern="1200" dirty="0"/>
        </a:p>
      </dsp:txBody>
      <dsp:txXfrm>
        <a:off x="2345233" y="1563489"/>
        <a:ext cx="1405533" cy="937021"/>
      </dsp:txXfrm>
    </dsp:sp>
    <dsp:sp modelId="{897E4539-4917-1244-B5ED-E9CCF9BEBB46}">
      <dsp:nvSpPr>
        <dsp:cNvPr id="0" name=""/>
        <dsp:cNvSpPr/>
      </dsp:nvSpPr>
      <dsp:spPr>
        <a:xfrm>
          <a:off x="3750766" y="1563489"/>
          <a:ext cx="2342554" cy="937021"/>
        </a:xfrm>
        <a:prstGeom prst="chevron">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en-US" sz="1200" kern="1200" dirty="0" smtClean="0"/>
            <a:t>Even most common tools can create interactive resources</a:t>
          </a:r>
          <a:endParaRPr lang="en-US" sz="1200" kern="1200" dirty="0"/>
        </a:p>
      </dsp:txBody>
      <dsp:txXfrm>
        <a:off x="4219277" y="1563489"/>
        <a:ext cx="1405533" cy="9370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88C2FB-0977-5A4D-ADF7-4C4982B8F668}">
      <dsp:nvSpPr>
        <dsp:cNvPr id="0" name=""/>
        <dsp:cNvSpPr/>
      </dsp:nvSpPr>
      <dsp:spPr>
        <a:xfrm>
          <a:off x="2678" y="1563489"/>
          <a:ext cx="2342554" cy="937021"/>
        </a:xfrm>
        <a:prstGeom prst="homePlate">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08" tIns="32004" rIns="16002" bIns="32004" numCol="1" spcCol="1270" anchor="ctr" anchorCtr="0">
          <a:noAutofit/>
        </a:bodyPr>
        <a:lstStyle/>
        <a:p>
          <a:pPr lvl="0" algn="ctr" defTabSz="533400">
            <a:lnSpc>
              <a:spcPct val="90000"/>
            </a:lnSpc>
            <a:spcBef>
              <a:spcPct val="0"/>
            </a:spcBef>
            <a:spcAft>
              <a:spcPct val="35000"/>
            </a:spcAft>
          </a:pPr>
          <a:r>
            <a:rPr lang="en-US" sz="1200" kern="1200" dirty="0" smtClean="0"/>
            <a:t>Collaborated more effectively/regularly</a:t>
          </a:r>
          <a:endParaRPr lang="en-US" sz="1200" kern="1200" dirty="0"/>
        </a:p>
      </dsp:txBody>
      <dsp:txXfrm>
        <a:off x="2678" y="1563489"/>
        <a:ext cx="2108299" cy="937021"/>
      </dsp:txXfrm>
    </dsp:sp>
    <dsp:sp modelId="{87F5DB15-A180-E546-897F-7C172E49C4BC}">
      <dsp:nvSpPr>
        <dsp:cNvPr id="0" name=""/>
        <dsp:cNvSpPr/>
      </dsp:nvSpPr>
      <dsp:spPr>
        <a:xfrm>
          <a:off x="1876722" y="1563489"/>
          <a:ext cx="2342554" cy="937021"/>
        </a:xfrm>
        <a:prstGeom prst="chevron">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en-US" sz="1200" kern="1200" dirty="0" smtClean="0"/>
            <a:t>Used audio and animations to make it more interactive/self-paced</a:t>
          </a:r>
          <a:endParaRPr lang="en-US" sz="1200" kern="1200" dirty="0"/>
        </a:p>
      </dsp:txBody>
      <dsp:txXfrm>
        <a:off x="2345233" y="1563489"/>
        <a:ext cx="1405533" cy="937021"/>
      </dsp:txXfrm>
    </dsp:sp>
    <dsp:sp modelId="{897E4539-4917-1244-B5ED-E9CCF9BEBB46}">
      <dsp:nvSpPr>
        <dsp:cNvPr id="0" name=""/>
        <dsp:cNvSpPr/>
      </dsp:nvSpPr>
      <dsp:spPr>
        <a:xfrm>
          <a:off x="3750766" y="1563489"/>
          <a:ext cx="2342554" cy="937021"/>
        </a:xfrm>
        <a:prstGeom prst="chevron">
          <a:avLst/>
        </a:prstGeom>
        <a:gradFill rotWithShape="0">
          <a:gsLst>
            <a:gs pos="0">
              <a:schemeClr val="accent1">
                <a:hueOff val="0"/>
                <a:satOff val="0"/>
                <a:lumOff val="0"/>
                <a:alphaOff val="0"/>
                <a:tint val="43000"/>
                <a:satMod val="165000"/>
              </a:schemeClr>
            </a:gs>
            <a:gs pos="55000">
              <a:schemeClr val="accent1">
                <a:hueOff val="0"/>
                <a:satOff val="0"/>
                <a:lumOff val="0"/>
                <a:alphaOff val="0"/>
                <a:tint val="83000"/>
                <a:satMod val="155000"/>
              </a:schemeClr>
            </a:gs>
            <a:gs pos="100000">
              <a:schemeClr val="accen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006" tIns="32004" rIns="16002" bIns="32004" numCol="1" spcCol="1270" anchor="ctr" anchorCtr="0">
          <a:noAutofit/>
        </a:bodyPr>
        <a:lstStyle/>
        <a:p>
          <a:pPr lvl="0" algn="ctr" defTabSz="533400">
            <a:lnSpc>
              <a:spcPct val="90000"/>
            </a:lnSpc>
            <a:spcBef>
              <a:spcPct val="0"/>
            </a:spcBef>
            <a:spcAft>
              <a:spcPct val="35000"/>
            </a:spcAft>
          </a:pPr>
          <a:r>
            <a:rPr lang="en-US" sz="1200" kern="1200" dirty="0" smtClean="0"/>
            <a:t>Selected one tool to communicate with effectively</a:t>
          </a:r>
          <a:endParaRPr lang="en-US" sz="1200" kern="1200" dirty="0"/>
        </a:p>
      </dsp:txBody>
      <dsp:txXfrm>
        <a:off x="4219277" y="1563489"/>
        <a:ext cx="1405533" cy="93702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t>25/05/12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t>‹#›</a:t>
            </a:fld>
            <a:endParaRPr lang="en-US"/>
          </a:p>
        </p:txBody>
      </p:sp>
    </p:spTree>
    <p:extLst>
      <p:ext uri="{BB962C8B-B14F-4D97-AF65-F5344CB8AC3E}">
        <p14:creationId xmlns:p14="http://schemas.microsoft.com/office/powerpoint/2010/main" val="4044723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733203"/>
            <a:ext cx="9144000" cy="6124797"/>
          </a:xfrm>
          <a:prstGeom prst="rect">
            <a:avLst/>
          </a:prstGeom>
        </p:spPr>
      </p:pic>
      <p:sp>
        <p:nvSpPr>
          <p:cNvPr id="2" name="Title 1"/>
          <p:cNvSpPr>
            <a:spLocks noGrp="1"/>
          </p:cNvSpPr>
          <p:nvPr>
            <p:ph type="ctrTitle"/>
          </p:nvPr>
        </p:nvSpPr>
        <p:spPr>
          <a:xfrm>
            <a:off x="381000" y="381001"/>
            <a:ext cx="7772400" cy="761999"/>
          </a:xfrm>
        </p:spPr>
        <p:txBody>
          <a:bodyPr anchor="t"/>
          <a:lstStyle>
            <a:lvl1pPr algn="l">
              <a:defRPr>
                <a:latin typeface="Georgia" pitchFamily="18"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39948" y="1219200"/>
            <a:ext cx="5275052" cy="1295400"/>
          </a:xfrm>
        </p:spPr>
        <p:txBody>
          <a:bodyPr>
            <a:normAutofit/>
          </a:bodyPr>
          <a:lstStyle>
            <a:lvl1pPr marL="0" indent="0" algn="l">
              <a:buNone/>
              <a:defRPr sz="1600" baseline="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a:t>
            </a:r>
            <a:endParaRPr lang="en-US" dirty="0"/>
          </a:p>
        </p:txBody>
      </p:sp>
      <p:sp>
        <p:nvSpPr>
          <p:cNvPr id="4" name="Date Placeholder 3"/>
          <p:cNvSpPr>
            <a:spLocks noGrp="1"/>
          </p:cNvSpPr>
          <p:nvPr>
            <p:ph type="dt" sz="half" idx="10"/>
          </p:nvPr>
        </p:nvSpPr>
        <p:spPr/>
        <p:txBody>
          <a:bodyPr/>
          <a:lstStyle/>
          <a:p>
            <a:fld id="{F922158D-428B-4987-8B28-745A2AFA1252}" type="datetimeFigureOut">
              <a:rPr lang="en-US" smtClean="0"/>
              <a:t>25/05/12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2158D-428B-4987-8B28-745A2AFA1252}" type="datetimeFigureOut">
              <a:rPr lang="en-US" smtClean="0"/>
              <a:t>25/05/12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0"/>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0"/>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2158D-428B-4987-8B28-745A2AFA1252}" type="datetimeFigureOut">
              <a:rPr lang="en-US" smtClean="0"/>
              <a:t>25/05/12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srcRect l="-92" t="50811" r="45394" b="-590"/>
          <a:stretch/>
        </p:blipFill>
        <p:spPr>
          <a:xfrm>
            <a:off x="-13648" y="0"/>
            <a:ext cx="9157648" cy="5582272"/>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85800" y="1066799"/>
            <a:ext cx="1979920" cy="2013807"/>
          </a:xfrm>
          <a:prstGeom prst="ellipse">
            <a:avLst/>
          </a:prstGeom>
          <a:ln>
            <a:noFill/>
          </a:ln>
          <a:effectLst>
            <a:outerShdw blurRad="292100" dist="139700" dir="2700000" algn="tl" rotWithShape="0">
              <a:srgbClr val="333333">
                <a:alpha val="65000"/>
              </a:srgbClr>
            </a:outerShdw>
          </a:effectLst>
        </p:spPr>
      </p:pic>
      <p:sp>
        <p:nvSpPr>
          <p:cNvPr id="2" name="Title 1"/>
          <p:cNvSpPr>
            <a:spLocks noGrp="1"/>
          </p:cNvSpPr>
          <p:nvPr>
            <p:ph type="title" hasCustomPrompt="1"/>
          </p:nvPr>
        </p:nvSpPr>
        <p:spPr>
          <a:xfrm>
            <a:off x="3768304" y="1905000"/>
            <a:ext cx="5105400" cy="1143001"/>
          </a:xfrm>
        </p:spPr>
        <p:txBody>
          <a:bodyPr anchor="b" anchorCtr="0">
            <a:normAutofit/>
          </a:bodyPr>
          <a:lstStyle>
            <a:lvl1pPr algn="l">
              <a:defRPr sz="3600" b="0" cap="none">
                <a:latin typeface="Georgia" pitchFamily="18"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0" y="3048000"/>
            <a:ext cx="5105400" cy="1500187"/>
          </a:xfrm>
        </p:spPr>
        <p:txBody>
          <a:bodyPr anchor="t"/>
          <a:lstStyle>
            <a:lvl1pPr marL="0" indent="0">
              <a:buNone/>
              <a:defRPr sz="2000">
                <a:solidFill>
                  <a:schemeClr val="tx1"/>
                </a:solidFill>
                <a:latin typeface="Georgia"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22158D-428B-4987-8B28-745A2AFA1252}" type="datetimeFigureOut">
              <a:rPr lang="en-US" smtClean="0"/>
              <a:t>25/05/12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914400"/>
          </a:xfrm>
        </p:spPr>
        <p:txBody>
          <a:bodyPr anchor="t">
            <a:normAutofit/>
          </a:bodyPr>
          <a:lstStyle>
            <a:lvl1pPr algn="l">
              <a:defRPr sz="2800">
                <a:latin typeface="Georgia" pitchFamily="18"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342900" indent="-342900">
              <a:lnSpc>
                <a:spcPct val="150000"/>
              </a:lnSpc>
              <a:spcBef>
                <a:spcPts val="0"/>
              </a:spcBef>
              <a:buSzPct val="130000"/>
              <a:buFont typeface="Arial" pitchFamily="34" charset="0"/>
              <a:buChar char="•"/>
              <a:defRPr sz="2000">
                <a:latin typeface="Georgia" pitchFamily="18" charset="0"/>
              </a:defRPr>
            </a:lvl1pPr>
            <a:lvl2pPr marL="571500" indent="-228600">
              <a:lnSpc>
                <a:spcPct val="150000"/>
              </a:lnSpc>
              <a:spcBef>
                <a:spcPts val="0"/>
              </a:spcBef>
              <a:buSzPct val="60000"/>
              <a:buFont typeface="Courier New" pitchFamily="49" charset="0"/>
              <a:buChar char="o"/>
              <a:defRPr sz="1800">
                <a:latin typeface="Georgia" pitchFamily="18" charset="0"/>
              </a:defRPr>
            </a:lvl2pPr>
            <a:lvl3pPr>
              <a:defRPr sz="2000">
                <a:latin typeface="Georgia" pitchFamily="18" charset="0"/>
              </a:defRPr>
            </a:lvl3pPr>
            <a:lvl4pPr>
              <a:defRPr sz="2000">
                <a:latin typeface="Georgia" pitchFamily="18" charset="0"/>
              </a:defRPr>
            </a:lvl4pPr>
            <a:lvl5pPr>
              <a:defRPr sz="2000">
                <a:latin typeface="Georgia"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922158D-428B-4987-8B28-745A2AFA1252}" type="datetimeFigureOut">
              <a:rPr lang="en-US" smtClean="0"/>
              <a:t>25/05/12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t>‹#›</a:t>
            </a:fld>
            <a:endParaRPr lang="en-US"/>
          </a:p>
        </p:txBody>
      </p:sp>
      <p:sp>
        <p:nvSpPr>
          <p:cNvPr id="7" name="Title 1"/>
          <p:cNvSpPr txBox="1">
            <a:spLocks/>
          </p:cNvSpPr>
          <p:nvPr userDrawn="1">
            <p:custDataLst>
              <p:tags r:id="rId1"/>
            </p:custDataLst>
          </p:nvPr>
        </p:nvSpPr>
        <p:spPr>
          <a:xfrm>
            <a:off x="-76200" y="-228599"/>
            <a:ext cx="5029200" cy="76199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kern="1200">
                <a:solidFill>
                  <a:schemeClr val="tx1"/>
                </a:solidFill>
                <a:latin typeface="+mj-lt"/>
                <a:ea typeface="+mj-ea"/>
                <a:cs typeface="+mj-cs"/>
              </a:defRPr>
            </a:lvl1pPr>
          </a:lstStyle>
          <a:p>
            <a:r>
              <a:rPr lang="en-US" sz="1400" dirty="0" err="1" smtClean="0">
                <a:solidFill>
                  <a:schemeClr val="bg1"/>
                </a:solidFill>
                <a:latin typeface="OCR A Std"/>
                <a:cs typeface="OCR A Std"/>
              </a:rPr>
              <a:t>DiSJoiN</a:t>
            </a:r>
            <a:r>
              <a:rPr lang="en-US" sz="1400" dirty="0" smtClean="0">
                <a:solidFill>
                  <a:schemeClr val="bg1"/>
                </a:solidFill>
                <a:latin typeface="OCR A Std"/>
                <a:cs typeface="OCR A Std"/>
              </a:rPr>
              <a:t>  -DCLP Project</a:t>
            </a:r>
            <a:endParaRPr lang="en-US" sz="1400" dirty="0">
              <a:solidFill>
                <a:schemeClr val="bg1"/>
              </a:solidFill>
              <a:latin typeface="OCR A Std"/>
              <a:cs typeface="OCR A Std"/>
            </a:endParaRPr>
          </a:p>
        </p:txBody>
      </p:sp>
      <p:sp>
        <p:nvSpPr>
          <p:cNvPr id="8" name="Rectangle 7"/>
          <p:cNvSpPr/>
          <p:nvPr userDrawn="1"/>
        </p:nvSpPr>
        <p:spPr>
          <a:xfrm rot="10800000">
            <a:off x="829350" y="8122"/>
            <a:ext cx="389850" cy="307777"/>
          </a:xfrm>
          <a:prstGeom prst="rect">
            <a:avLst/>
          </a:prstGeom>
        </p:spPr>
        <p:txBody>
          <a:bodyPr wrap="none">
            <a:spAutoFit/>
          </a:bodyPr>
          <a:lstStyle/>
          <a:p>
            <a:r>
              <a:rPr lang="en-US" sz="1400" spc="-300" dirty="0" smtClean="0">
                <a:solidFill>
                  <a:schemeClr val="bg1"/>
                </a:solidFill>
                <a:latin typeface="OCR A Std"/>
                <a:cs typeface="OCR A Std"/>
              </a:rPr>
              <a:t>JL</a:t>
            </a:r>
            <a:endParaRPr lang="en-US" sz="1400" spc="-300" dirty="0">
              <a:solidFill>
                <a:schemeClr val="bg1"/>
              </a:solidFill>
              <a:latin typeface="OCR A Std"/>
              <a:cs typeface="OCR A Std"/>
            </a:endParaRP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922158D-428B-4987-8B28-745A2AFA1252}" type="datetimeFigureOut">
              <a:rPr lang="en-US" smtClean="0"/>
              <a:t>25/05/12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6096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22158D-428B-4987-8B28-745A2AFA1252}" type="datetimeFigureOut">
              <a:rPr lang="en-US" smtClean="0"/>
              <a:t>25/05/12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lvl1pPr>
              <a:defRPr sz="28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922158D-428B-4987-8B28-745A2AFA1252}" type="datetimeFigureOut">
              <a:rPr lang="en-US" smtClean="0"/>
              <a:t>25/05/12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22158D-428B-4987-8B28-745A2AFA1252}" type="datetimeFigureOut">
              <a:rPr lang="en-US" smtClean="0"/>
              <a:t>25/05/12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008313" cy="7620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14400"/>
            <a:ext cx="5111750" cy="521176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752600"/>
            <a:ext cx="3008313" cy="4373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22158D-428B-4987-8B28-745A2AFA1252}" type="datetimeFigureOut">
              <a:rPr lang="en-US" smtClean="0"/>
              <a:t>25/05/12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22158D-428B-4987-8B28-745A2AFA1252}" type="datetimeFigureOut">
              <a:rPr lang="en-US" smtClean="0"/>
              <a:t>25/05/12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t>‹#›</a:t>
            </a:fld>
            <a:endParaRPr lang="en-US"/>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914400"/>
            <a:ext cx="82296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28800"/>
            <a:ext cx="8229600" cy="4297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22158D-428B-4987-8B28-745A2AFA1252}" type="datetimeFigureOut">
              <a:rPr lang="en-US" smtClean="0"/>
              <a:t>25/05/12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5FC477-0A05-4F3E-8EE9-E015C9089D56}" type="slidenum">
              <a:rPr lang="en-US" smtClean="0"/>
              <a:t>‹#›</a:t>
            </a:fld>
            <a:endParaRPr lang="en-US"/>
          </a:p>
        </p:txBody>
      </p:sp>
      <p:pic>
        <p:nvPicPr>
          <p:cNvPr id="7" name="Picture 6"/>
          <p:cNvPicPr>
            <a:picLocks noChangeAspect="1"/>
          </p:cNvPicPr>
          <p:nvPr/>
        </p:nvPicPr>
        <p:blipFill rotWithShape="1">
          <a:blip r:embed="rId13" cstate="email">
            <a:extLst>
              <a:ext uri="{28A0092B-C50C-407E-A947-70E740481C1C}">
                <a14:useLocalDpi xmlns:a14="http://schemas.microsoft.com/office/drawing/2010/main"/>
              </a:ext>
            </a:extLst>
          </a:blip>
          <a:srcRect l="-144"/>
          <a:stretch/>
        </p:blipFill>
        <p:spPr>
          <a:xfrm>
            <a:off x="-13251" y="0"/>
            <a:ext cx="9157252" cy="66044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spd="slow">
    <p:fade/>
  </p:transition>
  <p:timing>
    <p:tnLst>
      <p:par>
        <p:cTn xmlns:p14="http://schemas.microsoft.com/office/powerpoint/2010/main" id="1" dur="indefinite" restart="never" nodeType="tmRoot"/>
      </p:par>
    </p:tnLst>
  </p:timing>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4" Type="http://schemas.openxmlformats.org/officeDocument/2006/relationships/slideLayout" Target="../slideLayouts/slideLayout1.xml"/><Relationship Id="rId5" Type="http://schemas.openxmlformats.org/officeDocument/2006/relationships/notesSlide" Target="../notesSlides/notesSlide1.xml"/><Relationship Id="rId6" Type="http://schemas.openxmlformats.org/officeDocument/2006/relationships/slide" Target="slide9.xml"/><Relationship Id="rId1" Type="http://schemas.openxmlformats.org/officeDocument/2006/relationships/tags" Target="../tags/tag2.xml"/><Relationship Id="rId2"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slide" Target="slide7.xml"/><Relationship Id="rId5" Type="http://schemas.openxmlformats.org/officeDocument/2006/relationships/slide" Target="slide8.xml"/><Relationship Id="rId6" Type="http://schemas.openxmlformats.org/officeDocument/2006/relationships/slide" Target="slide5.xml"/><Relationship Id="rId7" Type="http://schemas.openxmlformats.org/officeDocument/2006/relationships/slide" Target="slide4.xml"/><Relationship Id="rId1" Type="http://schemas.openxmlformats.org/officeDocument/2006/relationships/tags" Target="../tags/tag5.xml"/><Relationship Id="rId2"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slide" Target="slide7.xml"/><Relationship Id="rId5" Type="http://schemas.openxmlformats.org/officeDocument/2006/relationships/slide" Target="slide8.xml"/><Relationship Id="rId6" Type="http://schemas.openxmlformats.org/officeDocument/2006/relationships/slide" Target="slide5.xml"/><Relationship Id="rId7" Type="http://schemas.openxmlformats.org/officeDocument/2006/relationships/slide" Target="slide4.xml"/><Relationship Id="rId8" Type="http://schemas.openxmlformats.org/officeDocument/2006/relationships/slide" Target="slide3.xml"/><Relationship Id="rId9" Type="http://schemas.openxmlformats.org/officeDocument/2006/relationships/image" Target="../media/image5.emf"/><Relationship Id="rId10" Type="http://schemas.openxmlformats.org/officeDocument/2006/relationships/hyperlink" Target="http://www.alliance" TargetMode="External"/><Relationship Id="rId1" Type="http://schemas.openxmlformats.org/officeDocument/2006/relationships/tags" Target="../tags/tag6.xml"/><Relationship Id="rId2"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hyperlink" Target="http://www.copyright.org.au/admin/cms-acc1/_images/15053623324f42cf09a556f.pdf" TargetMode="External"/><Relationship Id="rId5" Type="http://schemas.openxmlformats.org/officeDocument/2006/relationships/hyperlink" Target="http://libguides.gcit.edu.au" TargetMode="External"/><Relationship Id="rId6" Type="http://schemas.openxmlformats.org/officeDocument/2006/relationships/slide" Target="slide7.xml"/><Relationship Id="rId7" Type="http://schemas.openxmlformats.org/officeDocument/2006/relationships/slide" Target="slide8.xml"/><Relationship Id="rId8" Type="http://schemas.openxmlformats.org/officeDocument/2006/relationships/slide" Target="slide5.xml"/><Relationship Id="rId9" Type="http://schemas.openxmlformats.org/officeDocument/2006/relationships/slide" Target="slide4.xml"/><Relationship Id="rId10" Type="http://schemas.openxmlformats.org/officeDocument/2006/relationships/slide" Target="slide3.xml"/><Relationship Id="rId1" Type="http://schemas.openxmlformats.org/officeDocument/2006/relationships/tags" Target="../tags/tag7.xml"/><Relationship Id="rId2"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1" Type="http://schemas.openxmlformats.org/officeDocument/2006/relationships/slide" Target="slide4.xml"/><Relationship Id="rId12" Type="http://schemas.openxmlformats.org/officeDocument/2006/relationships/slide" Target="slide3.xml"/><Relationship Id="rId13" Type="http://schemas.openxmlformats.org/officeDocument/2006/relationships/image" Target="../media/image6.jpeg"/><Relationship Id="rId14" Type="http://schemas.openxmlformats.org/officeDocument/2006/relationships/image" Target="../media/image7.jpeg"/><Relationship Id="rId15" Type="http://schemas.openxmlformats.org/officeDocument/2006/relationships/image" Target="../media/image8.png"/><Relationship Id="rId16" Type="http://schemas.openxmlformats.org/officeDocument/2006/relationships/image" Target="../media/image9.png"/><Relationship Id="rId1" Type="http://schemas.openxmlformats.org/officeDocument/2006/relationships/tags" Target="../tags/tag8.xml"/><Relationship Id="rId2" Type="http://schemas.microsoft.com/office/2007/relationships/media" Target="file://localhost/Volumes/STORE%20N%20GO/2012-05-18%20Interview%20video/Sequence%2001.wmv" TargetMode="External"/><Relationship Id="rId3" Type="http://schemas.openxmlformats.org/officeDocument/2006/relationships/video" Target="file://localhost/Volumes/STORE%20N%20GO/2012-05-18%20Interview%20video/Sequence%2001.wmv" TargetMode="External"/><Relationship Id="rId4" Type="http://schemas.microsoft.com/office/2007/relationships/media" Target="file://localhost/Volumes/STORE%20N%20GO/2012-05-08%20Chris%20haircut%20video/HairCut.wmv" TargetMode="External"/><Relationship Id="rId5" Type="http://schemas.openxmlformats.org/officeDocument/2006/relationships/video" Target="file://localhost/Volumes/STORE%20N%20GO/2012-05-08%20Chris%20haircut%20video/HairCut.wmv" TargetMode="External"/><Relationship Id="rId6" Type="http://schemas.openxmlformats.org/officeDocument/2006/relationships/slideLayout" Target="../slideLayouts/slideLayout3.xml"/><Relationship Id="rId7" Type="http://schemas.openxmlformats.org/officeDocument/2006/relationships/notesSlide" Target="../notesSlides/notesSlide5.xml"/><Relationship Id="rId8" Type="http://schemas.openxmlformats.org/officeDocument/2006/relationships/slide" Target="slide7.xml"/><Relationship Id="rId9" Type="http://schemas.openxmlformats.org/officeDocument/2006/relationships/slide" Target="slide8.xml"/><Relationship Id="rId10"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slide" Target="slide7.xml"/><Relationship Id="rId5" Type="http://schemas.openxmlformats.org/officeDocument/2006/relationships/slide" Target="slide8.xml"/><Relationship Id="rId6" Type="http://schemas.openxmlformats.org/officeDocument/2006/relationships/slide" Target="slide5.xml"/><Relationship Id="rId7" Type="http://schemas.openxmlformats.org/officeDocument/2006/relationships/slide" Target="slide4.xml"/><Relationship Id="rId8" Type="http://schemas.openxmlformats.org/officeDocument/2006/relationships/slide" Target="slide3.xml"/><Relationship Id="rId1" Type="http://schemas.openxmlformats.org/officeDocument/2006/relationships/tags" Target="../tags/tag9.xml"/><Relationship Id="rId2"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slide" Target="slide7.xml"/><Relationship Id="rId5" Type="http://schemas.openxmlformats.org/officeDocument/2006/relationships/slide" Target="slide8.xml"/><Relationship Id="rId6" Type="http://schemas.openxmlformats.org/officeDocument/2006/relationships/slide" Target="slide5.xml"/><Relationship Id="rId7" Type="http://schemas.openxmlformats.org/officeDocument/2006/relationships/slide" Target="slide4.xml"/><Relationship Id="rId8" Type="http://schemas.openxmlformats.org/officeDocument/2006/relationships/slide" Target="slide3.xml"/><Relationship Id="rId9" Type="http://schemas.openxmlformats.org/officeDocument/2006/relationships/hyperlink" Target="http://youtu.be/WcFM-a2XF7s" TargetMode="External"/><Relationship Id="rId10" Type="http://schemas.openxmlformats.org/officeDocument/2006/relationships/hyperlink" Target="http://youtu.be/hKF7jMWoYwo" TargetMode="External"/><Relationship Id="rId1" Type="http://schemas.openxmlformats.org/officeDocument/2006/relationships/tags" Target="../tags/tag10.xml"/><Relationship Id="rId2"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slide" Target="slide7.xml"/><Relationship Id="rId5" Type="http://schemas.openxmlformats.org/officeDocument/2006/relationships/slide" Target="slide8.xml"/><Relationship Id="rId6" Type="http://schemas.openxmlformats.org/officeDocument/2006/relationships/slide" Target="slide5.xml"/><Relationship Id="rId7" Type="http://schemas.openxmlformats.org/officeDocument/2006/relationships/slide" Target="slide4.xml"/><Relationship Id="rId8" Type="http://schemas.openxmlformats.org/officeDocument/2006/relationships/slide" Target="slide3.xml"/><Relationship Id="rId1" Type="http://schemas.openxmlformats.org/officeDocument/2006/relationships/tags" Target="../tags/tag11.xml"/><Relationship Id="rId2"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1" Type="http://schemas.openxmlformats.org/officeDocument/2006/relationships/diagramQuickStyle" Target="../diagrams/quickStyle1.xml"/><Relationship Id="rId12" Type="http://schemas.openxmlformats.org/officeDocument/2006/relationships/diagramColors" Target="../diagrams/colors1.xml"/><Relationship Id="rId13" Type="http://schemas.microsoft.com/office/2007/relationships/diagramDrawing" Target="../diagrams/drawing1.xml"/><Relationship Id="rId14" Type="http://schemas.openxmlformats.org/officeDocument/2006/relationships/diagramData" Target="../diagrams/data2.xml"/><Relationship Id="rId15" Type="http://schemas.openxmlformats.org/officeDocument/2006/relationships/diagramLayout" Target="../diagrams/layout2.xml"/><Relationship Id="rId16" Type="http://schemas.openxmlformats.org/officeDocument/2006/relationships/diagramQuickStyle" Target="../diagrams/quickStyle2.xml"/><Relationship Id="rId17" Type="http://schemas.openxmlformats.org/officeDocument/2006/relationships/diagramColors" Target="../diagrams/colors2.xml"/><Relationship Id="rId18" Type="http://schemas.microsoft.com/office/2007/relationships/diagramDrawing" Target="../diagrams/drawing2.xml"/><Relationship Id="rId1" Type="http://schemas.openxmlformats.org/officeDocument/2006/relationships/tags" Target="../tags/tag12.xml"/><Relationship Id="rId2" Type="http://schemas.openxmlformats.org/officeDocument/2006/relationships/slideLayout" Target="../slideLayouts/slideLayout3.xml"/><Relationship Id="rId3" Type="http://schemas.openxmlformats.org/officeDocument/2006/relationships/notesSlide" Target="../notesSlides/notesSlide9.xml"/><Relationship Id="rId4" Type="http://schemas.openxmlformats.org/officeDocument/2006/relationships/slide" Target="slide7.xml"/><Relationship Id="rId5" Type="http://schemas.openxmlformats.org/officeDocument/2006/relationships/slide" Target="slide8.xml"/><Relationship Id="rId6" Type="http://schemas.openxmlformats.org/officeDocument/2006/relationships/slide" Target="slide5.xml"/><Relationship Id="rId7" Type="http://schemas.openxmlformats.org/officeDocument/2006/relationships/slide" Target="slide4.xml"/><Relationship Id="rId8" Type="http://schemas.openxmlformats.org/officeDocument/2006/relationships/slide" Target="slide3.xml"/><Relationship Id="rId9" Type="http://schemas.openxmlformats.org/officeDocument/2006/relationships/diagramData" Target="../diagrams/data1.xml"/><Relationship Id="rId10"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381000" y="228600"/>
            <a:ext cx="2246259" cy="761999"/>
          </a:xfrm>
        </p:spPr>
        <p:txBody>
          <a:bodyPr>
            <a:normAutofit/>
          </a:bodyPr>
          <a:lstStyle/>
          <a:p>
            <a:r>
              <a:rPr lang="en-US" dirty="0" err="1" smtClean="0">
                <a:latin typeface="OCR A Std"/>
                <a:cs typeface="OCR A Std"/>
              </a:rPr>
              <a:t>DiSJoiN</a:t>
            </a:r>
            <a:endParaRPr lang="en-US" dirty="0">
              <a:latin typeface="OCR A Std"/>
              <a:cs typeface="OCR A Std"/>
            </a:endParaRPr>
          </a:p>
        </p:txBody>
      </p:sp>
      <p:sp>
        <p:nvSpPr>
          <p:cNvPr id="3" name="Subtitle 2"/>
          <p:cNvSpPr>
            <a:spLocks noGrp="1"/>
          </p:cNvSpPr>
          <p:nvPr>
            <p:ph type="subTitle" idx="1"/>
            <p:custDataLst>
              <p:tags r:id="rId3"/>
            </p:custDataLst>
          </p:nvPr>
        </p:nvSpPr>
        <p:spPr/>
        <p:txBody>
          <a:bodyPr/>
          <a:lstStyle/>
          <a:p>
            <a:r>
              <a:rPr lang="en-AU" dirty="0"/>
              <a:t>David, Sarah Jane, Neola, </a:t>
            </a:r>
            <a:r>
              <a:rPr lang="en-AU" dirty="0" err="1" smtClean="0"/>
              <a:t>Leanna</a:t>
            </a:r>
            <a:r>
              <a:rPr lang="en-AU" dirty="0" smtClean="0"/>
              <a:t> and Jodie</a:t>
            </a:r>
            <a:endParaRPr lang="en-AU" dirty="0"/>
          </a:p>
        </p:txBody>
      </p:sp>
      <p:sp>
        <p:nvSpPr>
          <p:cNvPr id="4" name="Rectangle 3"/>
          <p:cNvSpPr/>
          <p:nvPr/>
        </p:nvSpPr>
        <p:spPr>
          <a:xfrm rot="10800000">
            <a:off x="2167711" y="230149"/>
            <a:ext cx="633507" cy="523220"/>
          </a:xfrm>
          <a:prstGeom prst="rect">
            <a:avLst/>
          </a:prstGeom>
        </p:spPr>
        <p:txBody>
          <a:bodyPr wrap="none">
            <a:spAutoFit/>
          </a:bodyPr>
          <a:lstStyle/>
          <a:p>
            <a:r>
              <a:rPr lang="en-US" sz="2800" spc="-300" dirty="0" smtClean="0">
                <a:latin typeface="OCR A Std"/>
                <a:cs typeface="OCR A Std"/>
              </a:rPr>
              <a:t>JL</a:t>
            </a:r>
            <a:endParaRPr lang="en-US" sz="2800" spc="-300" dirty="0">
              <a:latin typeface="OCR A Std"/>
              <a:cs typeface="OCR A Std"/>
            </a:endParaRPr>
          </a:p>
        </p:txBody>
      </p:sp>
      <p:sp>
        <p:nvSpPr>
          <p:cNvPr id="5" name="Rectangle 4"/>
          <p:cNvSpPr/>
          <p:nvPr/>
        </p:nvSpPr>
        <p:spPr>
          <a:xfrm>
            <a:off x="5562600" y="4038600"/>
            <a:ext cx="3176252" cy="369332"/>
          </a:xfrm>
          <a:prstGeom prst="rect">
            <a:avLst/>
          </a:prstGeom>
        </p:spPr>
        <p:txBody>
          <a:bodyPr wrap="none">
            <a:spAutoFit/>
          </a:bodyPr>
          <a:lstStyle/>
          <a:p>
            <a:r>
              <a:rPr lang="en-US" dirty="0" smtClean="0">
                <a:latin typeface="OCR A Std"/>
                <a:cs typeface="OCR A Std"/>
              </a:rPr>
              <a:t>DCLP Group Project</a:t>
            </a:r>
            <a:endParaRPr lang="en-US" dirty="0"/>
          </a:p>
        </p:txBody>
      </p:sp>
      <p:sp>
        <p:nvSpPr>
          <p:cNvPr id="6" name="Rectangle 5"/>
          <p:cNvSpPr/>
          <p:nvPr/>
        </p:nvSpPr>
        <p:spPr>
          <a:xfrm>
            <a:off x="228600" y="5562600"/>
            <a:ext cx="3581400" cy="3693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Here for the main CONTENT</a:t>
            </a:r>
            <a:endParaRPr lang="en-AU"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8" name="Rectangle 7">
            <a:hlinkClick r:id="rId6" action="ppaction://hlinksldjump"/>
          </p:cNvPr>
          <p:cNvSpPr/>
          <p:nvPr/>
        </p:nvSpPr>
        <p:spPr>
          <a:xfrm>
            <a:off x="4572000" y="5562600"/>
            <a:ext cx="4267200" cy="3693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Here for reflections on the project</a:t>
            </a:r>
            <a:endParaRPr lang="en-AU"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010400" cy="914400"/>
          </a:xfrm>
        </p:spPr>
        <p:txBody>
          <a:bodyPr>
            <a:normAutofit/>
          </a:bodyPr>
          <a:lstStyle/>
          <a:p>
            <a:r>
              <a:rPr lang="en-US" dirty="0" smtClean="0">
                <a:latin typeface="OCR A Std"/>
                <a:cs typeface="OCR A Std"/>
              </a:rPr>
              <a:t>Project Overview and Index</a:t>
            </a:r>
            <a:endParaRPr lang="en-US" dirty="0">
              <a:latin typeface="OCR A Std"/>
              <a:cs typeface="OCR A Std"/>
            </a:endParaRPr>
          </a:p>
        </p:txBody>
      </p:sp>
      <p:sp>
        <p:nvSpPr>
          <p:cNvPr id="5" name="Content Placeholder 4"/>
          <p:cNvSpPr>
            <a:spLocks noGrp="1"/>
          </p:cNvSpPr>
          <p:nvPr>
            <p:ph idx="1"/>
          </p:nvPr>
        </p:nvSpPr>
        <p:spPr>
          <a:xfrm>
            <a:off x="533400" y="1905000"/>
            <a:ext cx="4648200" cy="4297363"/>
          </a:xfrm>
        </p:spPr>
        <p:txBody>
          <a:bodyPr>
            <a:normAutofit/>
          </a:bodyPr>
          <a:lstStyle/>
          <a:p>
            <a:r>
              <a:rPr lang="en-AU" dirty="0" smtClean="0">
                <a:latin typeface="Abadi MT Condensed Extra Bold"/>
                <a:cs typeface="Abadi MT Condensed Extra Bold"/>
              </a:rPr>
              <a:t>Immersion</a:t>
            </a:r>
          </a:p>
          <a:p>
            <a:r>
              <a:rPr lang="en-AU" dirty="0" smtClean="0">
                <a:latin typeface="Abadi MT Condensed Extra Bold"/>
                <a:cs typeface="Abadi MT Condensed Extra Bold"/>
              </a:rPr>
              <a:t>Group work </a:t>
            </a:r>
          </a:p>
          <a:p>
            <a:r>
              <a:rPr lang="en-AU" dirty="0" smtClean="0">
                <a:latin typeface="Abadi MT Condensed Extra Bold"/>
                <a:cs typeface="Abadi MT Condensed Extra Bold"/>
              </a:rPr>
              <a:t>Networked learning</a:t>
            </a:r>
          </a:p>
          <a:p>
            <a:r>
              <a:rPr lang="en-AU" dirty="0" smtClean="0">
                <a:latin typeface="Abadi MT Condensed Extra Bold"/>
                <a:cs typeface="Abadi MT Condensed Extra Bold"/>
              </a:rPr>
              <a:t>Copyright</a:t>
            </a:r>
          </a:p>
          <a:p>
            <a:r>
              <a:rPr lang="en-AU" dirty="0" smtClean="0">
                <a:latin typeface="Abadi MT Condensed Extra Bold"/>
                <a:cs typeface="Abadi MT Condensed Extra Bold"/>
              </a:rPr>
              <a:t>Accessibility</a:t>
            </a:r>
          </a:p>
          <a:p>
            <a:r>
              <a:rPr lang="en-US" dirty="0" smtClean="0">
                <a:latin typeface="Abadi MT Condensed Extra Bold"/>
                <a:cs typeface="Abadi MT Condensed Extra Bold"/>
              </a:rPr>
              <a:t>Virtual Teams</a:t>
            </a:r>
            <a:r>
              <a:rPr lang="en-AU" dirty="0" smtClean="0">
                <a:latin typeface="Abadi MT Condensed Extra Bold"/>
                <a:cs typeface="Abadi MT Condensed Extra Bold"/>
              </a:rPr>
              <a:t> </a:t>
            </a:r>
            <a:endParaRPr lang="en-AU" dirty="0" smtClean="0">
              <a:latin typeface="Abadi MT Condensed Extra Bold"/>
              <a:cs typeface="Abadi MT Condensed Extra Bold"/>
            </a:endParaRPr>
          </a:p>
          <a:p>
            <a:r>
              <a:rPr lang="en-AU" dirty="0" smtClean="0">
                <a:latin typeface="Abadi MT Condensed Extra Bold"/>
                <a:cs typeface="Abadi MT Condensed Extra Bold"/>
              </a:rPr>
              <a:t>TAFE VET context.</a:t>
            </a:r>
          </a:p>
          <a:p>
            <a:endParaRPr lang="en-US" dirty="0"/>
          </a:p>
        </p:txBody>
      </p:sp>
      <p:sp>
        <p:nvSpPr>
          <p:cNvPr id="3" name="Trapezoid 2">
            <a:hlinkClick r:id="rId4" action="ppaction://hlinksldjump" highlightClick="1"/>
            <a:hlinkHover r:id="" action="ppaction://noaction" highlightClick="1"/>
          </p:cNvPr>
          <p:cNvSpPr>
            <a:spLocks/>
          </p:cNvSpPr>
          <p:nvPr/>
        </p:nvSpPr>
        <p:spPr>
          <a:xfrm>
            <a:off x="4780006" y="3804920"/>
            <a:ext cx="3657600" cy="548640"/>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6" name="Trapezoid 5">
            <a:hlinkClick r:id="rId5" action="ppaction://hlinksldjump"/>
            <a:hlinkHover r:id="" action="ppaction://noaction" highlightClick="1"/>
          </p:cNvPr>
          <p:cNvSpPr>
            <a:spLocks/>
          </p:cNvSpPr>
          <p:nvPr/>
        </p:nvSpPr>
        <p:spPr>
          <a:xfrm>
            <a:off x="4392079" y="4526280"/>
            <a:ext cx="4433455" cy="731520"/>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7" name="Trapezoid 6">
            <a:hlinkClick r:id="rId6" action="ppaction://hlinksldjump"/>
            <a:hlinkHover r:id="" action="ppaction://noaction" highlightClick="1"/>
          </p:cNvPr>
          <p:cNvSpPr>
            <a:spLocks/>
          </p:cNvSpPr>
          <p:nvPr/>
        </p:nvSpPr>
        <p:spPr>
          <a:xfrm>
            <a:off x="5084806" y="3175000"/>
            <a:ext cx="3048000" cy="457200"/>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8" name="Trapezoid 7">
            <a:hlinkClick r:id="rId7" action="ppaction://hlinksldjump" highlightClick="1"/>
            <a:hlinkHover r:id="" action="ppaction://noaction" highlightClick="1"/>
          </p:cNvPr>
          <p:cNvSpPr>
            <a:spLocks/>
          </p:cNvSpPr>
          <p:nvPr/>
        </p:nvSpPr>
        <p:spPr>
          <a:xfrm>
            <a:off x="5346744" y="2621280"/>
            <a:ext cx="2524125" cy="381000"/>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9" name="Rectangle 8"/>
          <p:cNvSpPr/>
          <p:nvPr/>
        </p:nvSpPr>
        <p:spPr>
          <a:xfrm>
            <a:off x="4073613" y="5410200"/>
            <a:ext cx="5070387" cy="3693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10" name="Trapezoid 9">
            <a:hlinkClick r:id="rId7" action="ppaction://hlinksldjump" highlightClick="1"/>
            <a:hlinkHover r:id="" action="ppaction://noaction" highlightClick="1"/>
          </p:cNvPr>
          <p:cNvSpPr>
            <a:spLocks/>
          </p:cNvSpPr>
          <p:nvPr/>
        </p:nvSpPr>
        <p:spPr>
          <a:xfrm>
            <a:off x="5562600" y="2133600"/>
            <a:ext cx="2057400" cy="381000"/>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b="1" spc="-150" dirty="0">
              <a:ln w="11430"/>
              <a:solidFill>
                <a:srgbClr val="F8F8F8"/>
              </a:solidFill>
              <a:effectLst>
                <a:outerShdw blurRad="25400" algn="tl" rotWithShape="0">
                  <a:srgbClr val="000000">
                    <a:alpha val="43000"/>
                  </a:srgbClr>
                </a:outerShdw>
              </a:effectLst>
              <a:latin typeface="OCR A Std"/>
              <a:cs typeface="OCR A Std"/>
            </a:endParaRPr>
          </a:p>
        </p:txBody>
      </p:sp>
    </p:spTree>
    <p:custDataLst>
      <p:tags r:id="rId1"/>
    </p:custData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2600" y="609600"/>
            <a:ext cx="3505200" cy="609600"/>
          </a:xfrm>
        </p:spPr>
        <p:txBody>
          <a:bodyPr>
            <a:normAutofit fontScale="90000"/>
          </a:bodyPr>
          <a:lstStyle/>
          <a:p>
            <a:pPr algn="ctr"/>
            <a:r>
              <a:rPr lang="en-US" dirty="0" smtClean="0">
                <a:latin typeface="OCR A Std"/>
                <a:cs typeface="OCR A Std"/>
              </a:rPr>
              <a:t>Digital Equity</a:t>
            </a:r>
            <a:br>
              <a:rPr lang="en-US" dirty="0" smtClean="0">
                <a:latin typeface="OCR A Std"/>
                <a:cs typeface="OCR A Std"/>
              </a:rPr>
            </a:br>
            <a:r>
              <a:rPr lang="en-US" dirty="0" smtClean="0">
                <a:latin typeface="OCR A Std"/>
                <a:cs typeface="OCR A Std"/>
              </a:rPr>
              <a:t>means…</a:t>
            </a:r>
            <a:endParaRPr lang="en-US" dirty="0">
              <a:latin typeface="OCR A Std"/>
              <a:cs typeface="OCR A Std"/>
            </a:endParaRPr>
          </a:p>
        </p:txBody>
      </p:sp>
      <p:grpSp>
        <p:nvGrpSpPr>
          <p:cNvPr id="3" name="Group 2"/>
          <p:cNvGrpSpPr/>
          <p:nvPr/>
        </p:nvGrpSpPr>
        <p:grpSpPr>
          <a:xfrm>
            <a:off x="228600" y="4953000"/>
            <a:ext cx="2438400" cy="1580356"/>
            <a:chOff x="6553200" y="5181600"/>
            <a:chExt cx="2438400" cy="1580356"/>
          </a:xfrm>
        </p:grpSpPr>
        <p:sp>
          <p:nvSpPr>
            <p:cNvPr id="11" name="Trapezoid 10">
              <a:hlinkClick r:id="rId4"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2" name="Trapezoid 11">
              <a:hlinkClick r:id="rId5"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3" name="Trapezoid 12">
              <a:hlinkClick r:id="rId6"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4" name="Trapezoid 13">
              <a:hlinkClick r:id="rId7"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5" name="Rectangle 14"/>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17" name="Trapezoid 16">
              <a:hlinkClick r:id="rId8"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pic>
        <p:nvPicPr>
          <p:cNvPr id="7" name="Picture 6"/>
          <p:cNvPicPr>
            <a:picLocks noChangeAspect="1"/>
          </p:cNvPicPr>
          <p:nvPr/>
        </p:nvPicPr>
        <p:blipFill>
          <a:blip r:embed="rId9"/>
          <a:stretch>
            <a:fillRect/>
          </a:stretch>
        </p:blipFill>
        <p:spPr>
          <a:xfrm>
            <a:off x="381000" y="1066800"/>
            <a:ext cx="4859243" cy="2590800"/>
          </a:xfrm>
          <a:prstGeom prst="rect">
            <a:avLst/>
          </a:prstGeom>
        </p:spPr>
      </p:pic>
      <p:sp>
        <p:nvSpPr>
          <p:cNvPr id="9" name="TextBox 8"/>
          <p:cNvSpPr txBox="1"/>
          <p:nvPr/>
        </p:nvSpPr>
        <p:spPr>
          <a:xfrm>
            <a:off x="228600" y="6553200"/>
            <a:ext cx="4524383" cy="230832"/>
          </a:xfrm>
          <a:prstGeom prst="rect">
            <a:avLst/>
          </a:prstGeom>
          <a:noFill/>
        </p:spPr>
        <p:txBody>
          <a:bodyPr wrap="none" rtlCol="0">
            <a:spAutoFit/>
          </a:bodyPr>
          <a:lstStyle/>
          <a:p>
            <a:r>
              <a:rPr lang="en-AU" sz="900" dirty="0"/>
              <a:t>Alliance for digital equality (2012) viewed 21.5.2012 </a:t>
            </a:r>
            <a:r>
              <a:rPr lang="en-AU" sz="900" u="sng" dirty="0" err="1">
                <a:hlinkClick r:id="rId10"/>
              </a:rPr>
              <a:t>www.alliance</a:t>
            </a:r>
            <a:r>
              <a:rPr lang="en-AU" sz="900" dirty="0" err="1"/>
              <a:t>fordigitalequality.org</a:t>
            </a:r>
            <a:r>
              <a:rPr lang="en-AU" sz="900" dirty="0"/>
              <a:t> </a:t>
            </a:r>
            <a:endParaRPr lang="en-US" sz="900" dirty="0"/>
          </a:p>
        </p:txBody>
      </p:sp>
      <p:sp>
        <p:nvSpPr>
          <p:cNvPr id="19" name="TextBox 18"/>
          <p:cNvSpPr txBox="1"/>
          <p:nvPr/>
        </p:nvSpPr>
        <p:spPr>
          <a:xfrm rot="964976">
            <a:off x="4317353" y="1100162"/>
            <a:ext cx="1658527" cy="2246769"/>
          </a:xfrm>
          <a:prstGeom prst="rect">
            <a:avLst/>
          </a:prstGeom>
          <a:noFill/>
        </p:spPr>
        <p:txBody>
          <a:bodyPr wrap="square" rtlCol="0">
            <a:spAutoFit/>
          </a:bodyPr>
          <a:lstStyle/>
          <a:p>
            <a:r>
              <a:rPr lang="en-AU" sz="1000" dirty="0">
                <a:latin typeface="+mj-lt"/>
              </a:rPr>
              <a:t>ACCESS ….Access to digital broadband and digital communication is an inalienable right. All citizens regardless of race, age, class, gender or level of education are entitled to broadband and other digital technologies. Broadband must be universal and supported through progressive public policy, with limited governmental regulations. </a:t>
            </a:r>
            <a:endParaRPr lang="en-US" sz="1000" dirty="0">
              <a:latin typeface="+mj-lt"/>
            </a:endParaRPr>
          </a:p>
        </p:txBody>
      </p:sp>
      <p:sp>
        <p:nvSpPr>
          <p:cNvPr id="20" name="Rectangle 19"/>
          <p:cNvSpPr/>
          <p:nvPr/>
        </p:nvSpPr>
        <p:spPr>
          <a:xfrm>
            <a:off x="304800" y="762000"/>
            <a:ext cx="1752600" cy="923330"/>
          </a:xfrm>
          <a:prstGeom prst="rect">
            <a:avLst/>
          </a:prstGeom>
        </p:spPr>
        <p:txBody>
          <a:bodyPr wrap="square">
            <a:spAutoFit/>
          </a:bodyPr>
          <a:lstStyle/>
          <a:p>
            <a:r>
              <a:rPr lang="en-AU" sz="900" dirty="0">
                <a:latin typeface="+mj-lt"/>
              </a:rPr>
              <a:t>AFFORDABILITY…Broadband must remain affordable to underserviced communities, particularly indigenous consumers-to better prepare for the digital revolution.</a:t>
            </a:r>
          </a:p>
        </p:txBody>
      </p:sp>
      <p:pic>
        <p:nvPicPr>
          <p:cNvPr id="21" name="Picture 20"/>
          <p:cNvPicPr>
            <a:picLocks noChangeAspect="1"/>
          </p:cNvPicPr>
          <p:nvPr/>
        </p:nvPicPr>
        <p:blipFill>
          <a:blip r:embed="rId9"/>
          <a:stretch>
            <a:fillRect/>
          </a:stretch>
        </p:blipFill>
        <p:spPr>
          <a:xfrm>
            <a:off x="2926911" y="4114800"/>
            <a:ext cx="4859243" cy="2590800"/>
          </a:xfrm>
          <a:prstGeom prst="rect">
            <a:avLst/>
          </a:prstGeom>
        </p:spPr>
      </p:pic>
      <p:sp>
        <p:nvSpPr>
          <p:cNvPr id="22" name="Rectangle 21"/>
          <p:cNvSpPr/>
          <p:nvPr/>
        </p:nvSpPr>
        <p:spPr>
          <a:xfrm>
            <a:off x="2926911" y="3886200"/>
            <a:ext cx="1524000" cy="923330"/>
          </a:xfrm>
          <a:prstGeom prst="rect">
            <a:avLst/>
          </a:prstGeom>
        </p:spPr>
        <p:txBody>
          <a:bodyPr wrap="square">
            <a:spAutoFit/>
          </a:bodyPr>
          <a:lstStyle/>
          <a:p>
            <a:r>
              <a:rPr lang="en-AU" sz="900" dirty="0"/>
              <a:t>LITERACY… It is not enough to have access to technology. Consumers must have quality training and education which will lead to digital literacy.</a:t>
            </a:r>
          </a:p>
        </p:txBody>
      </p:sp>
      <p:sp>
        <p:nvSpPr>
          <p:cNvPr id="23" name="Rectangle 22"/>
          <p:cNvSpPr/>
          <p:nvPr/>
        </p:nvSpPr>
        <p:spPr>
          <a:xfrm rot="1062640">
            <a:off x="7067391" y="3798205"/>
            <a:ext cx="1327180" cy="2585324"/>
          </a:xfrm>
          <a:prstGeom prst="rect">
            <a:avLst/>
          </a:prstGeom>
        </p:spPr>
        <p:txBody>
          <a:bodyPr wrap="square">
            <a:spAutoFit/>
          </a:bodyPr>
          <a:lstStyle/>
          <a:p>
            <a:r>
              <a:rPr lang="en-AU" sz="900" dirty="0">
                <a:latin typeface="+mj-lt"/>
              </a:rPr>
              <a:t>EMPOWERMENT…With the expansion of broadband underserved communities are empowered through the delivery of applications such as e-</a:t>
            </a:r>
            <a:r>
              <a:rPr lang="en-AU" sz="900" dirty="0" err="1">
                <a:latin typeface="+mj-lt"/>
              </a:rPr>
              <a:t>health,e</a:t>
            </a:r>
            <a:r>
              <a:rPr lang="en-AU" sz="900" dirty="0">
                <a:latin typeface="+mj-lt"/>
              </a:rPr>
              <a:t>-</a:t>
            </a:r>
            <a:r>
              <a:rPr lang="en-AU" sz="900" dirty="0" err="1">
                <a:latin typeface="+mj-lt"/>
              </a:rPr>
              <a:t>business,e</a:t>
            </a:r>
            <a:r>
              <a:rPr lang="en-AU" sz="900" dirty="0">
                <a:latin typeface="+mj-lt"/>
              </a:rPr>
              <a:t>-learning and e-governmental services.</a:t>
            </a:r>
          </a:p>
          <a:p>
            <a:endParaRPr lang="en-AU" sz="900" dirty="0" smtClean="0">
              <a:latin typeface="+mj-lt"/>
            </a:endParaRPr>
          </a:p>
          <a:p>
            <a:r>
              <a:rPr lang="en-AU" sz="900" dirty="0" smtClean="0">
                <a:latin typeface="+mj-lt"/>
              </a:rPr>
              <a:t>TRANSFORMATION</a:t>
            </a:r>
            <a:r>
              <a:rPr lang="en-AU" sz="900" dirty="0">
                <a:latin typeface="+mj-lt"/>
              </a:rPr>
              <a:t>…Broadband has the potential to transform the quality of life in underserved communities by bridging the digital divide.             </a:t>
            </a:r>
          </a:p>
        </p:txBody>
      </p:sp>
    </p:spTree>
    <p:custDataLst>
      <p:tags r:id="rId1"/>
    </p:custDataLst>
    <p:extLst>
      <p:ext uri="{BB962C8B-B14F-4D97-AF65-F5344CB8AC3E}">
        <p14:creationId xmlns:p14="http://schemas.microsoft.com/office/powerpoint/2010/main" val="115751859"/>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7010400" cy="914400"/>
          </a:xfrm>
        </p:spPr>
        <p:txBody>
          <a:bodyPr>
            <a:normAutofit/>
          </a:bodyPr>
          <a:lstStyle/>
          <a:p>
            <a:r>
              <a:rPr lang="en-US" dirty="0" smtClean="0">
                <a:latin typeface="OCR A Std"/>
                <a:cs typeface="OCR A Std"/>
              </a:rPr>
              <a:t>Copyright</a:t>
            </a:r>
            <a:endParaRPr lang="en-US" dirty="0">
              <a:latin typeface="OCR A Std"/>
              <a:cs typeface="OCR A Std"/>
            </a:endParaRPr>
          </a:p>
        </p:txBody>
      </p:sp>
      <p:sp>
        <p:nvSpPr>
          <p:cNvPr id="16" name="Folded Corner 15"/>
          <p:cNvSpPr/>
          <p:nvPr/>
        </p:nvSpPr>
        <p:spPr>
          <a:xfrm rot="20985724">
            <a:off x="535571" y="2120898"/>
            <a:ext cx="3625400" cy="3778990"/>
          </a:xfrm>
          <a:prstGeom prst="foldedCorner">
            <a:avLst/>
          </a:prstGeom>
          <a:solidFill>
            <a:srgbClr val="FFFF90"/>
          </a:solidFill>
          <a:effectLst>
            <a:innerShdw blurRad="63500" dist="50800" dir="18900000">
              <a:prstClr val="black">
                <a:alpha val="50000"/>
              </a:prstClr>
            </a:innerShdw>
          </a:effectLst>
        </p:spPr>
        <p:style>
          <a:lnRef idx="0">
            <a:schemeClr val="accent5"/>
          </a:lnRef>
          <a:fillRef idx="3">
            <a:schemeClr val="accent5"/>
          </a:fillRef>
          <a:effectRef idx="3">
            <a:schemeClr val="accent5"/>
          </a:effectRef>
          <a:fontRef idx="minor">
            <a:schemeClr val="lt1"/>
          </a:fontRef>
        </p:style>
        <p:txBody>
          <a:bodyPr rtlCol="0" anchor="ctr"/>
          <a:lstStyle/>
          <a:p>
            <a:pPr algn="ctr"/>
            <a:r>
              <a:rPr lang="en-US" b="1" dirty="0" smtClean="0">
                <a:solidFill>
                  <a:schemeClr val="tx1"/>
                </a:solidFill>
              </a:rPr>
              <a:t>Key Points</a:t>
            </a:r>
          </a:p>
          <a:p>
            <a:pPr algn="ctr"/>
            <a:endParaRPr lang="en-US" dirty="0">
              <a:solidFill>
                <a:schemeClr val="tx1"/>
              </a:solidFill>
            </a:endParaRPr>
          </a:p>
          <a:p>
            <a:pPr algn="ctr"/>
            <a:r>
              <a:rPr lang="en-US" dirty="0" smtClean="0">
                <a:solidFill>
                  <a:schemeClr val="tx1"/>
                </a:solidFill>
              </a:rPr>
              <a:t> - Don’t </a:t>
            </a:r>
            <a:r>
              <a:rPr lang="en-US" dirty="0">
                <a:solidFill>
                  <a:schemeClr val="tx1"/>
                </a:solidFill>
              </a:rPr>
              <a:t>Copy…. Link </a:t>
            </a:r>
            <a:r>
              <a:rPr lang="en-US" dirty="0" smtClean="0">
                <a:solidFill>
                  <a:schemeClr val="tx1"/>
                </a:solidFill>
              </a:rPr>
              <a:t>instead</a:t>
            </a:r>
          </a:p>
          <a:p>
            <a:pPr algn="ctr"/>
            <a:r>
              <a:rPr lang="en-US" dirty="0" smtClean="0">
                <a:solidFill>
                  <a:schemeClr val="tx1"/>
                </a:solidFill>
              </a:rPr>
              <a:t> - Reference and acknowledge</a:t>
            </a:r>
          </a:p>
          <a:p>
            <a:pPr algn="ctr"/>
            <a:r>
              <a:rPr lang="en-US" dirty="0" smtClean="0">
                <a:solidFill>
                  <a:schemeClr val="tx1"/>
                </a:solidFill>
              </a:rPr>
              <a:t> - Copyright is automatic in Aus.</a:t>
            </a:r>
          </a:p>
          <a:p>
            <a:pPr marL="285750" indent="-285750" algn="ctr">
              <a:buFontTx/>
              <a:buChar char="-"/>
            </a:pPr>
            <a:r>
              <a:rPr lang="en-US" dirty="0" smtClean="0">
                <a:solidFill>
                  <a:schemeClr val="tx1"/>
                </a:solidFill>
              </a:rPr>
              <a:t>Check the license (advanced </a:t>
            </a:r>
            <a:r>
              <a:rPr lang="en-US" dirty="0" err="1" smtClean="0">
                <a:solidFill>
                  <a:schemeClr val="tx1"/>
                </a:solidFill>
              </a:rPr>
              <a:t>Images.google.com</a:t>
            </a:r>
            <a:r>
              <a:rPr lang="en-US" dirty="0" smtClean="0">
                <a:solidFill>
                  <a:schemeClr val="tx1"/>
                </a:solidFill>
              </a:rPr>
              <a:t> search)</a:t>
            </a:r>
          </a:p>
          <a:p>
            <a:pPr marL="285750" indent="-285750" algn="ctr">
              <a:buFontTx/>
              <a:buChar char="-"/>
            </a:pPr>
            <a:r>
              <a:rPr lang="en-US" dirty="0" smtClean="0">
                <a:solidFill>
                  <a:schemeClr val="tx1"/>
                </a:solidFill>
              </a:rPr>
              <a:t>Educational use has special allowances (but still limitations)</a:t>
            </a:r>
          </a:p>
          <a:p>
            <a:pPr algn="ctr"/>
            <a:endParaRPr lang="en-US" dirty="0">
              <a:solidFill>
                <a:schemeClr val="tx1"/>
              </a:solidFill>
            </a:endParaRPr>
          </a:p>
        </p:txBody>
      </p:sp>
      <p:sp>
        <p:nvSpPr>
          <p:cNvPr id="17" name="Rounded Rectangular Callout 16"/>
          <p:cNvSpPr/>
          <p:nvPr/>
        </p:nvSpPr>
        <p:spPr>
          <a:xfrm>
            <a:off x="4495800" y="838200"/>
            <a:ext cx="3657600" cy="4114800"/>
          </a:xfrm>
          <a:prstGeom prst="wedgeRoundRectCallout">
            <a:avLst/>
          </a:prstGeom>
          <a:gradFill>
            <a:gsLst>
              <a:gs pos="1000">
                <a:srgbClr val="000090"/>
              </a:gs>
              <a:gs pos="55000">
                <a:srgbClr val="CCFFCC"/>
              </a:gs>
              <a:gs pos="100000">
                <a:schemeClr val="accent1">
                  <a:lumMod val="50000"/>
                </a:schemeClr>
              </a:gs>
            </a:gsLst>
          </a:gradFill>
          <a:effectLst>
            <a:glow rad="228600">
              <a:srgbClr val="FFFF00">
                <a:alpha val="40000"/>
              </a:srgbClr>
            </a:glow>
            <a:outerShdw blurRad="50800" dist="25400" dir="5400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rgbClr val="292934"/>
                </a:solidFill>
              </a:rPr>
              <a:t>Resources</a:t>
            </a:r>
          </a:p>
          <a:p>
            <a:pPr algn="ctr"/>
            <a:r>
              <a:rPr lang="en-US" dirty="0" smtClean="0">
                <a:solidFill>
                  <a:srgbClr val="292934"/>
                </a:solidFill>
                <a:hlinkClick r:id="rId4"/>
              </a:rPr>
              <a:t>http</a:t>
            </a:r>
            <a:r>
              <a:rPr lang="en-US" dirty="0">
                <a:solidFill>
                  <a:srgbClr val="292934"/>
                </a:solidFill>
                <a:hlinkClick r:id="rId4"/>
              </a:rPr>
              <a:t>://www.copyright.org.au/admin/cms-acc1/_images/</a:t>
            </a:r>
            <a:r>
              <a:rPr lang="en-US" dirty="0" smtClean="0">
                <a:solidFill>
                  <a:srgbClr val="292934"/>
                </a:solidFill>
                <a:hlinkClick r:id="rId4"/>
              </a:rPr>
              <a:t>15053623324f42cf09a556f.pdf</a:t>
            </a:r>
            <a:endParaRPr lang="en-US" dirty="0" smtClean="0">
              <a:solidFill>
                <a:srgbClr val="292934"/>
              </a:solidFill>
            </a:endParaRPr>
          </a:p>
          <a:p>
            <a:pPr algn="ctr"/>
            <a:endParaRPr lang="en-US" dirty="0" smtClean="0">
              <a:solidFill>
                <a:srgbClr val="292934"/>
              </a:solidFill>
              <a:hlinkClick r:id="rId5"/>
            </a:endParaRPr>
          </a:p>
          <a:p>
            <a:pPr algn="ctr"/>
            <a:r>
              <a:rPr lang="en-US" dirty="0">
                <a:solidFill>
                  <a:srgbClr val="292934"/>
                </a:solidFill>
                <a:hlinkClick r:id="rId5"/>
              </a:rPr>
              <a:t>http://www.copyright.org.au/admin/cms-acc1/_images/5362258104f2f6c4124c71.</a:t>
            </a:r>
            <a:r>
              <a:rPr lang="en-US" dirty="0" smtClean="0">
                <a:solidFill>
                  <a:srgbClr val="292934"/>
                </a:solidFill>
                <a:hlinkClick r:id="rId5"/>
              </a:rPr>
              <a:t>pdf</a:t>
            </a:r>
          </a:p>
          <a:p>
            <a:pPr algn="ctr"/>
            <a:endParaRPr lang="en-US" dirty="0">
              <a:solidFill>
                <a:srgbClr val="292934"/>
              </a:solidFill>
              <a:hlinkClick r:id="rId5"/>
            </a:endParaRPr>
          </a:p>
          <a:p>
            <a:pPr algn="ctr"/>
            <a:endParaRPr lang="en-US" dirty="0">
              <a:solidFill>
                <a:srgbClr val="292934"/>
              </a:solidFill>
              <a:hlinkClick r:id="rId5"/>
            </a:endParaRPr>
          </a:p>
          <a:p>
            <a:pPr algn="ctr"/>
            <a:r>
              <a:rPr lang="en-US" dirty="0" smtClean="0">
                <a:solidFill>
                  <a:srgbClr val="292934"/>
                </a:solidFill>
                <a:hlinkClick r:id="rId5"/>
              </a:rPr>
              <a:t>http://libguides.gcit.edu.au</a:t>
            </a:r>
            <a:r>
              <a:rPr lang="en-US" dirty="0" smtClean="0">
                <a:solidFill>
                  <a:srgbClr val="292934"/>
                </a:solidFill>
              </a:rPr>
              <a:t> </a:t>
            </a:r>
          </a:p>
          <a:p>
            <a:pPr algn="ctr"/>
            <a:endParaRPr lang="en-US" b="1" dirty="0" smtClean="0">
              <a:solidFill>
                <a:srgbClr val="292934"/>
              </a:solidFill>
            </a:endParaRPr>
          </a:p>
          <a:p>
            <a:pPr algn="ctr"/>
            <a:endParaRPr lang="en-US" b="1" dirty="0">
              <a:solidFill>
                <a:srgbClr val="292934"/>
              </a:solidFill>
            </a:endParaRPr>
          </a:p>
          <a:p>
            <a:pPr algn="ctr"/>
            <a:endParaRPr lang="en-US" b="1" dirty="0" smtClean="0">
              <a:solidFill>
                <a:srgbClr val="292934"/>
              </a:solidFill>
            </a:endParaRPr>
          </a:p>
          <a:p>
            <a:pPr algn="ctr"/>
            <a:endParaRPr lang="en-US" b="1" dirty="0">
              <a:solidFill>
                <a:srgbClr val="292934"/>
              </a:solidFill>
            </a:endParaRPr>
          </a:p>
        </p:txBody>
      </p:sp>
      <p:grpSp>
        <p:nvGrpSpPr>
          <p:cNvPr id="18" name="Group 17"/>
          <p:cNvGrpSpPr/>
          <p:nvPr/>
        </p:nvGrpSpPr>
        <p:grpSpPr>
          <a:xfrm>
            <a:off x="6553200" y="5181600"/>
            <a:ext cx="2438400" cy="1580356"/>
            <a:chOff x="6553200" y="5181600"/>
            <a:chExt cx="2438400" cy="1580356"/>
          </a:xfrm>
        </p:grpSpPr>
        <p:sp>
          <p:nvSpPr>
            <p:cNvPr id="19" name="Trapezoid 18">
              <a:hlinkClick r:id="rId6"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0" name="Trapezoid 19">
              <a:hlinkClick r:id="rId7"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1" name="Trapezoid 20">
              <a:hlinkClick r:id="rId8"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2" name="Trapezoid 21">
              <a:hlinkClick r:id="rId9"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3" name="Rectangle 22"/>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24" name="Trapezoid 23">
              <a:hlinkClick r:id="rId10"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spTree>
    <p:custDataLst>
      <p:tags r:id="rId1"/>
    </p:custDataLst>
    <p:extLst>
      <p:ext uri="{BB962C8B-B14F-4D97-AF65-F5344CB8AC3E}">
        <p14:creationId xmlns:p14="http://schemas.microsoft.com/office/powerpoint/2010/main" val="4232760527"/>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7010400" cy="914400"/>
          </a:xfrm>
        </p:spPr>
        <p:txBody>
          <a:bodyPr>
            <a:normAutofit/>
          </a:bodyPr>
          <a:lstStyle/>
          <a:p>
            <a:r>
              <a:rPr lang="en-US" dirty="0" smtClean="0">
                <a:latin typeface="OCR A Std"/>
                <a:cs typeface="OCR A Std"/>
              </a:rPr>
              <a:t>Accessibility</a:t>
            </a:r>
            <a:endParaRPr lang="en-US" dirty="0">
              <a:latin typeface="OCR A Std"/>
              <a:cs typeface="OCR A Std"/>
            </a:endParaRPr>
          </a:p>
        </p:txBody>
      </p:sp>
      <p:grpSp>
        <p:nvGrpSpPr>
          <p:cNvPr id="16" name="Group 15"/>
          <p:cNvGrpSpPr/>
          <p:nvPr/>
        </p:nvGrpSpPr>
        <p:grpSpPr>
          <a:xfrm>
            <a:off x="6553200" y="5181600"/>
            <a:ext cx="2438400" cy="1580356"/>
            <a:chOff x="6553200" y="5181600"/>
            <a:chExt cx="2438400" cy="1580356"/>
          </a:xfrm>
        </p:grpSpPr>
        <p:sp>
          <p:nvSpPr>
            <p:cNvPr id="17" name="Trapezoid 16">
              <a:hlinkClick r:id="rId8"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8" name="Trapezoid 17">
              <a:hlinkClick r:id="rId9"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9" name="Trapezoid 18">
              <a:hlinkClick r:id="rId10"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0" name="Trapezoid 19">
              <a:hlinkClick r:id="rId11"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1" name="Rectangle 20"/>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22" name="Trapezoid 21">
              <a:hlinkClick r:id="rId12"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sp>
        <p:nvSpPr>
          <p:cNvPr id="10" name="Content Placeholder 2"/>
          <p:cNvSpPr txBox="1">
            <a:spLocks/>
          </p:cNvSpPr>
          <p:nvPr/>
        </p:nvSpPr>
        <p:spPr>
          <a:xfrm>
            <a:off x="2057400" y="1676400"/>
            <a:ext cx="1905000" cy="1981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endParaRPr lang="en-AU" sz="1200" smtClean="0">
              <a:latin typeface="Calibri" charset="0"/>
            </a:endParaRPr>
          </a:p>
          <a:p>
            <a:pPr marL="0" indent="0">
              <a:buFont typeface="Arial" charset="0"/>
              <a:buNone/>
            </a:pPr>
            <a:r>
              <a:rPr lang="en-AU" sz="1200" smtClean="0">
                <a:latin typeface="Calibri" charset="0"/>
              </a:rPr>
              <a:t>SQIT  TO   Workplace</a:t>
            </a:r>
          </a:p>
          <a:p>
            <a:pPr marL="0" indent="0">
              <a:buFont typeface="Arial" charset="0"/>
              <a:buNone/>
            </a:pPr>
            <a:endParaRPr lang="en-AU" sz="1200" smtClean="0">
              <a:latin typeface="Calibri" charset="0"/>
            </a:endParaRPr>
          </a:p>
          <a:p>
            <a:pPr marL="0" indent="0">
              <a:buFont typeface="Arial" charset="0"/>
              <a:buNone/>
            </a:pPr>
            <a:endParaRPr lang="en-AU" sz="1200" smtClean="0">
              <a:latin typeface="Calibri" charset="0"/>
            </a:endParaRPr>
          </a:p>
          <a:p>
            <a:pPr marL="0" indent="0">
              <a:buFont typeface="Arial" charset="0"/>
              <a:buNone/>
            </a:pPr>
            <a:r>
              <a:rPr lang="en-AU" sz="1200" smtClean="0">
                <a:latin typeface="Calibri" charset="0"/>
              </a:rPr>
              <a:t>Printed Learning Materials replaced by online, USB/CD		</a:t>
            </a:r>
            <a:endParaRPr lang="en-AU" sz="1200" dirty="0">
              <a:latin typeface="Calibri" charset="0"/>
            </a:endParaRPr>
          </a:p>
        </p:txBody>
      </p:sp>
      <p:pic>
        <p:nvPicPr>
          <p:cNvPr id="11" name="Picture 2" descr="G:\Education and Training\Learning technologies\Projects\_2012_DigitalContent\Hair&amp;Beauty\Presentation_23May\Hairdressing-Printed-Books_WEB.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5289" y="1484314"/>
            <a:ext cx="1509712" cy="231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a:spLocks noGrp="1"/>
          </p:cNvSpPr>
          <p:nvPr>
            <p:ph idx="4294967295"/>
          </p:nvPr>
        </p:nvSpPr>
        <p:spPr>
          <a:xfrm>
            <a:off x="2514601" y="4038600"/>
            <a:ext cx="1752600" cy="1828800"/>
          </a:xfrm>
        </p:spPr>
        <p:txBody>
          <a:bodyPr>
            <a:normAutofit lnSpcReduction="10000"/>
          </a:bodyPr>
          <a:lstStyle/>
          <a:p>
            <a:pPr marL="0" indent="0" eaLnBrk="1" hangingPunct="1">
              <a:buFont typeface="Arial" charset="0"/>
              <a:buNone/>
            </a:pPr>
            <a:endParaRPr lang="en-AU" sz="1200" dirty="0">
              <a:latin typeface="Calibri" charset="0"/>
            </a:endParaRPr>
          </a:p>
          <a:p>
            <a:pPr marL="0" indent="0" eaLnBrk="1" hangingPunct="1">
              <a:buFont typeface="Arial" charset="0"/>
              <a:buNone/>
            </a:pPr>
            <a:r>
              <a:rPr lang="en-AU" sz="1200" dirty="0">
                <a:latin typeface="Calibri" charset="0"/>
              </a:rPr>
              <a:t>SQIT  	</a:t>
            </a:r>
            <a:r>
              <a:rPr lang="en-AU" sz="1200" dirty="0" smtClean="0">
                <a:latin typeface="Calibri" charset="0"/>
              </a:rPr>
              <a:t>to the</a:t>
            </a:r>
            <a:r>
              <a:rPr lang="en-AU" sz="1200" dirty="0">
                <a:latin typeface="Calibri" charset="0"/>
              </a:rPr>
              <a:t>	         Workplace</a:t>
            </a:r>
          </a:p>
          <a:p>
            <a:pPr marL="0" indent="0" eaLnBrk="1" hangingPunct="1">
              <a:buFont typeface="Arial" charset="0"/>
              <a:buNone/>
            </a:pPr>
            <a:endParaRPr lang="en-AU" sz="1200" dirty="0">
              <a:latin typeface="Calibri" charset="0"/>
            </a:endParaRPr>
          </a:p>
          <a:p>
            <a:pPr marL="0" indent="0" algn="ctr" eaLnBrk="1" hangingPunct="1">
              <a:buFont typeface="Arial" charset="0"/>
              <a:buNone/>
            </a:pPr>
            <a:r>
              <a:rPr lang="en-AU" sz="1200" dirty="0">
                <a:latin typeface="Calibri" charset="0"/>
              </a:rPr>
              <a:t>Practical Demonstrations Learning Materials</a:t>
            </a:r>
          </a:p>
          <a:p>
            <a:pPr marL="0" indent="0" algn="ctr" eaLnBrk="1" hangingPunct="1">
              <a:buFont typeface="Arial" charset="0"/>
              <a:buNone/>
            </a:pPr>
            <a:r>
              <a:rPr lang="en-AU" sz="1200" dirty="0">
                <a:latin typeface="Calibri" charset="0"/>
              </a:rPr>
              <a:t>replaced by</a:t>
            </a:r>
          </a:p>
          <a:p>
            <a:pPr marL="0" indent="0" algn="ctr" eaLnBrk="1" hangingPunct="1">
              <a:buFont typeface="Arial" charset="0"/>
              <a:buNone/>
            </a:pPr>
            <a:r>
              <a:rPr lang="en-AU" sz="1200" dirty="0">
                <a:latin typeface="Calibri" charset="0"/>
              </a:rPr>
              <a:t> online, USB/CD</a:t>
            </a:r>
          </a:p>
        </p:txBody>
      </p:sp>
      <p:pic>
        <p:nvPicPr>
          <p:cNvPr id="13" name="Picture 2" descr="G:\Education and Training\Learning technologies\Projects\_2012_DigitalContent\Hair&amp;Beauty\Presentation_23May\Hairdressing-DVD_Web.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 y="4191000"/>
            <a:ext cx="1954212" cy="146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Sequence 01.wmv">
            <a:hlinkClick r:id="" action="ppaction://media"/>
          </p:cNvPr>
          <p:cNvPicPr>
            <a:picLocks noGrp="1" noRot="1" noChangeAspect="1"/>
          </p:cNvPicPr>
          <p:nvPr>
            <p:ph idx="4294967295"/>
            <a:videoFile r:link="rId3"/>
            <p:extLst>
              <p:ext uri="{DAA4B4D4-6D71-4841-9C94-3DE7FCFB9230}">
                <p14:media xmlns:p14="http://schemas.microsoft.com/office/powerpoint/2010/main" r:link="rId2"/>
              </p:ext>
            </p:extLst>
          </p:nvPr>
        </p:nvPicPr>
        <p:blipFill>
          <a:blip r:embed="rId15">
            <a:extLst>
              <a:ext uri="{28A0092B-C50C-407E-A947-70E740481C1C}">
                <a14:useLocalDpi xmlns:a14="http://schemas.microsoft.com/office/drawing/2010/main" val="0"/>
              </a:ext>
            </a:extLst>
          </a:blip>
          <a:srcRect/>
          <a:stretch>
            <a:fillRect/>
          </a:stretch>
        </p:blipFill>
        <p:spPr>
          <a:xfrm>
            <a:off x="5105400" y="685800"/>
            <a:ext cx="3240087" cy="2160058"/>
          </a:xfrm>
        </p:spPr>
      </p:pic>
      <p:pic>
        <p:nvPicPr>
          <p:cNvPr id="23" name="HairCut.wmv">
            <a:hlinkClick r:id="" action="ppaction://media"/>
          </p:cNvPr>
          <p:cNvPicPr>
            <a:picLocks noGrp="1" noRot="1" noChangeAspect="1"/>
          </p:cNvPicPr>
          <p:nvPr>
            <p:ph idx="4294967295"/>
            <a:videoFile r:link="rId5"/>
            <p:extLst>
              <p:ext uri="{DAA4B4D4-6D71-4841-9C94-3DE7FCFB9230}">
                <p14:media xmlns:p14="http://schemas.microsoft.com/office/powerpoint/2010/main" r:link="rId4"/>
              </p:ext>
            </p:extLst>
          </p:nvPr>
        </p:nvPicPr>
        <p:blipFill>
          <a:blip r:embed="rId16">
            <a:extLst>
              <a:ext uri="{28A0092B-C50C-407E-A947-70E740481C1C}">
                <a14:useLocalDpi xmlns:a14="http://schemas.microsoft.com/office/drawing/2010/main" val="0"/>
              </a:ext>
            </a:extLst>
          </a:blip>
          <a:srcRect/>
          <a:stretch>
            <a:fillRect/>
          </a:stretch>
        </p:blipFill>
        <p:spPr>
          <a:xfrm>
            <a:off x="5486400" y="2819400"/>
            <a:ext cx="3157538" cy="2105025"/>
          </a:xfrm>
        </p:spPr>
      </p:pic>
      <p:sp>
        <p:nvSpPr>
          <p:cNvPr id="24" name="Right Arrow 23">
            <a:hlinkClick r:id="" action="ppaction://hlinkshowjump?jump=nextslide"/>
          </p:cNvPr>
          <p:cNvSpPr/>
          <p:nvPr/>
        </p:nvSpPr>
        <p:spPr>
          <a:xfrm>
            <a:off x="3886200" y="858520"/>
            <a:ext cx="1083169" cy="822960"/>
          </a:xfrm>
          <a:prstGeom prst="rightArrow">
            <a:avLst/>
          </a:prstGeom>
          <a:ln/>
        </p:spPr>
        <p:style>
          <a:lnRef idx="1">
            <a:schemeClr val="accent1"/>
          </a:lnRef>
          <a:fillRef idx="3">
            <a:schemeClr val="accent1"/>
          </a:fillRef>
          <a:effectRef idx="2">
            <a:schemeClr val="accent1"/>
          </a:effectRef>
          <a:fontRef idx="minor">
            <a:schemeClr val="lt1"/>
          </a:fontRef>
        </p:style>
        <p:txBody>
          <a:bodyPr/>
          <a:lstStyle/>
          <a:p>
            <a:r>
              <a:rPr lang="en-US" dirty="0" smtClean="0"/>
              <a:t>NEXT</a:t>
            </a:r>
            <a:endParaRPr lang="en-US" dirty="0"/>
          </a:p>
        </p:txBody>
      </p:sp>
    </p:spTree>
    <p:custDataLst>
      <p:tags r:id="rId1"/>
    </p:custDataLst>
    <p:extLst>
      <p:ext uri="{BB962C8B-B14F-4D97-AF65-F5344CB8AC3E}">
        <p14:creationId xmlns:p14="http://schemas.microsoft.com/office/powerpoint/2010/main" val="3123048472"/>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4"/>
                                        </p:tgtEl>
                                      </p:cBhvr>
                                    </p:cmd>
                                  </p:childTnLst>
                                </p:cTn>
                              </p:par>
                            </p:childTnLst>
                          </p:cTn>
                        </p:par>
                      </p:childTnLst>
                    </p:cTn>
                  </p:par>
                </p:childTnLst>
              </p:cTn>
              <p:nextCondLst>
                <p:cond evt="onClick" delay="0">
                  <p:tgtEl>
                    <p:spTgt spid="14"/>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video>
              <p:cMediaNode vol="80000">
                <p:cTn id="13" fill="hold" display="0">
                  <p:stCondLst>
                    <p:cond delay="indefinite"/>
                  </p:stCondLst>
                </p:cTn>
                <p:tgtEl>
                  <p:spTgt spid="2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7010400" cy="914400"/>
          </a:xfrm>
        </p:spPr>
        <p:txBody>
          <a:bodyPr>
            <a:normAutofit/>
          </a:bodyPr>
          <a:lstStyle/>
          <a:p>
            <a:r>
              <a:rPr lang="en-US" dirty="0" smtClean="0">
                <a:latin typeface="OCR A Std"/>
                <a:cs typeface="OCR A Std"/>
              </a:rPr>
              <a:t>Accessibility</a:t>
            </a:r>
            <a:endParaRPr lang="en-US" dirty="0">
              <a:latin typeface="OCR A Std"/>
              <a:cs typeface="OCR A Std"/>
            </a:endParaRPr>
          </a:p>
        </p:txBody>
      </p:sp>
      <p:grpSp>
        <p:nvGrpSpPr>
          <p:cNvPr id="16" name="Group 15"/>
          <p:cNvGrpSpPr/>
          <p:nvPr/>
        </p:nvGrpSpPr>
        <p:grpSpPr>
          <a:xfrm>
            <a:off x="6553200" y="5181600"/>
            <a:ext cx="2438400" cy="1580356"/>
            <a:chOff x="6553200" y="5181600"/>
            <a:chExt cx="2438400" cy="1580356"/>
          </a:xfrm>
        </p:grpSpPr>
        <p:sp>
          <p:nvSpPr>
            <p:cNvPr id="17" name="Trapezoid 16">
              <a:hlinkClick r:id="rId4"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8" name="Trapezoid 17">
              <a:hlinkClick r:id="rId5"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9" name="Trapezoid 18">
              <a:hlinkClick r:id="rId6"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0" name="Trapezoid 19">
              <a:hlinkClick r:id="rId7"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1" name="Rectangle 20"/>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22" name="Trapezoid 21">
              <a:hlinkClick r:id="rId8"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sp>
        <p:nvSpPr>
          <p:cNvPr id="24" name="Content Placeholder 2"/>
          <p:cNvSpPr>
            <a:spLocks noGrp="1"/>
          </p:cNvSpPr>
          <p:nvPr>
            <p:ph idx="4294967295"/>
          </p:nvPr>
        </p:nvSpPr>
        <p:spPr>
          <a:xfrm>
            <a:off x="0" y="1616075"/>
            <a:ext cx="2895600" cy="2041525"/>
          </a:xfrm>
        </p:spPr>
        <p:txBody>
          <a:bodyPr>
            <a:normAutofit/>
          </a:bodyPr>
          <a:lstStyle/>
          <a:p>
            <a:pPr marL="0" indent="0" eaLnBrk="1" hangingPunct="1">
              <a:buFont typeface="Arial" charset="0"/>
              <a:buNone/>
              <a:defRPr/>
            </a:pPr>
            <a:r>
              <a:rPr lang="en-AU" sz="1200" dirty="0" smtClean="0">
                <a:ea typeface="+mn-ea"/>
              </a:rPr>
              <a:t>Workplace </a:t>
            </a:r>
            <a:r>
              <a:rPr lang="en-AU" sz="1200" dirty="0" smtClean="0">
                <a:ea typeface="+mn-ea"/>
              </a:rPr>
              <a:t>TO SQIT</a:t>
            </a:r>
            <a:endParaRPr lang="en-AU" sz="1200" dirty="0" smtClean="0">
              <a:ea typeface="+mn-ea"/>
            </a:endParaRPr>
          </a:p>
          <a:p>
            <a:pPr eaLnBrk="1" hangingPunct="1">
              <a:defRPr/>
            </a:pPr>
            <a:r>
              <a:rPr lang="en-AU" sz="1200" dirty="0" smtClean="0">
                <a:ea typeface="+mn-ea"/>
              </a:rPr>
              <a:t>The theory component assessments can be submitted online, or print base if preferred.</a:t>
            </a:r>
          </a:p>
          <a:p>
            <a:pPr eaLnBrk="1" hangingPunct="1">
              <a:defRPr/>
            </a:pPr>
            <a:r>
              <a:rPr lang="en-AU" sz="1200" dirty="0" smtClean="0">
                <a:ea typeface="+mn-ea"/>
              </a:rPr>
              <a:t>Tutorials can be delivered using </a:t>
            </a:r>
            <a:r>
              <a:rPr lang="en-AU" sz="1200" dirty="0" err="1" smtClean="0">
                <a:ea typeface="+mn-ea"/>
              </a:rPr>
              <a:t>iConnect</a:t>
            </a:r>
            <a:r>
              <a:rPr lang="en-AU" sz="1200" dirty="0" smtClean="0">
                <a:ea typeface="+mn-ea"/>
              </a:rPr>
              <a:t>, Skype, or phone tutorials.</a:t>
            </a:r>
          </a:p>
          <a:p>
            <a:pPr marL="0" indent="0" eaLnBrk="1" hangingPunct="1">
              <a:buFont typeface="Arial" charset="0"/>
              <a:buNone/>
              <a:defRPr/>
            </a:pPr>
            <a:endParaRPr lang="en-AU" sz="1200" dirty="0">
              <a:ea typeface="+mn-ea"/>
            </a:endParaRPr>
          </a:p>
        </p:txBody>
      </p:sp>
      <p:sp>
        <p:nvSpPr>
          <p:cNvPr id="25" name="Content Placeholder 2"/>
          <p:cNvSpPr>
            <a:spLocks noGrp="1"/>
          </p:cNvSpPr>
          <p:nvPr>
            <p:ph idx="4294967295"/>
          </p:nvPr>
        </p:nvSpPr>
        <p:spPr>
          <a:xfrm>
            <a:off x="4343400" y="1600200"/>
            <a:ext cx="2895600" cy="2117725"/>
          </a:xfrm>
        </p:spPr>
        <p:txBody>
          <a:bodyPr>
            <a:normAutofit/>
          </a:bodyPr>
          <a:lstStyle/>
          <a:p>
            <a:pPr marL="0" indent="0" eaLnBrk="1" hangingPunct="1">
              <a:buFont typeface="Arial" charset="0"/>
              <a:buNone/>
              <a:defRPr/>
            </a:pPr>
            <a:r>
              <a:rPr lang="en-AU" sz="1200" dirty="0" smtClean="0">
                <a:ea typeface="+mn-ea"/>
              </a:rPr>
              <a:t>Workplace 	</a:t>
            </a:r>
            <a:r>
              <a:rPr lang="en-AU" sz="1200" dirty="0" smtClean="0">
                <a:ea typeface="+mn-ea"/>
              </a:rPr>
              <a:t>TO</a:t>
            </a:r>
            <a:r>
              <a:rPr lang="en-AU" sz="1200" dirty="0" smtClean="0">
                <a:ea typeface="+mn-ea"/>
              </a:rPr>
              <a:t>	SQIT</a:t>
            </a:r>
          </a:p>
          <a:p>
            <a:pPr eaLnBrk="1" hangingPunct="1">
              <a:defRPr/>
            </a:pPr>
            <a:r>
              <a:rPr lang="en-AU" sz="1200" dirty="0" smtClean="0">
                <a:ea typeface="+mn-ea"/>
              </a:rPr>
              <a:t>The practical component can be submitted using POV camera, these will be supplied to the workplace by TAFE.</a:t>
            </a:r>
          </a:p>
          <a:p>
            <a:pPr eaLnBrk="1" hangingPunct="1">
              <a:defRPr/>
            </a:pPr>
            <a:r>
              <a:rPr lang="en-AU" sz="1200" dirty="0" smtClean="0">
                <a:ea typeface="+mn-ea"/>
              </a:rPr>
              <a:t>These assessments can be uploaded to </a:t>
            </a:r>
            <a:r>
              <a:rPr lang="en-AU" sz="1200" dirty="0" err="1" smtClean="0">
                <a:ea typeface="+mn-ea"/>
              </a:rPr>
              <a:t>my.tafe</a:t>
            </a:r>
            <a:r>
              <a:rPr lang="en-AU" sz="1200" dirty="0" smtClean="0">
                <a:ea typeface="+mn-ea"/>
              </a:rPr>
              <a:t> or post in the SD card, after copying to student file for evidence, the card will be returned for further filming.</a:t>
            </a:r>
          </a:p>
          <a:p>
            <a:pPr eaLnBrk="1" hangingPunct="1">
              <a:defRPr/>
            </a:pPr>
            <a:endParaRPr lang="en-AU" sz="1200" dirty="0" smtClean="0">
              <a:ea typeface="+mn-ea"/>
            </a:endParaRPr>
          </a:p>
          <a:p>
            <a:pPr eaLnBrk="1" hangingPunct="1">
              <a:defRPr/>
            </a:pPr>
            <a:endParaRPr lang="en-AU" sz="1200" dirty="0" smtClean="0">
              <a:ea typeface="+mn-ea"/>
            </a:endParaRPr>
          </a:p>
          <a:p>
            <a:pPr marL="0" indent="0" eaLnBrk="1" hangingPunct="1">
              <a:buFont typeface="Arial" charset="0"/>
              <a:buNone/>
              <a:defRPr/>
            </a:pPr>
            <a:endParaRPr lang="en-AU" sz="1200" dirty="0">
              <a:ea typeface="+mn-ea"/>
            </a:endParaRPr>
          </a:p>
        </p:txBody>
      </p:sp>
      <p:sp>
        <p:nvSpPr>
          <p:cNvPr id="3" name="Rectangle 2"/>
          <p:cNvSpPr/>
          <p:nvPr/>
        </p:nvSpPr>
        <p:spPr>
          <a:xfrm>
            <a:off x="152400" y="3733800"/>
            <a:ext cx="5257800" cy="3416320"/>
          </a:xfrm>
          <a:prstGeom prst="rect">
            <a:avLst/>
          </a:prstGeom>
        </p:spPr>
        <p:txBody>
          <a:bodyPr wrap="square">
            <a:spAutoFit/>
          </a:bodyPr>
          <a:lstStyle/>
          <a:p>
            <a:pPr>
              <a:defRPr/>
            </a:pPr>
            <a:r>
              <a:rPr lang="en-AU" dirty="0"/>
              <a:t>The benefits to SQIT and Students using these flexible and training assessment options are:</a:t>
            </a:r>
          </a:p>
          <a:p>
            <a:pPr>
              <a:defRPr/>
            </a:pPr>
            <a:r>
              <a:rPr lang="en-AU" dirty="0"/>
              <a:t>Cost effective (less printing, less postage, apprentice stays at workplace, less travelling)</a:t>
            </a:r>
          </a:p>
          <a:p>
            <a:pPr>
              <a:defRPr/>
            </a:pPr>
            <a:r>
              <a:rPr lang="en-AU" dirty="0"/>
              <a:t>Time efficient (apprentice remains at workplace, minimises on the job training and assessment by teachers)</a:t>
            </a:r>
          </a:p>
          <a:p>
            <a:pPr>
              <a:defRPr/>
            </a:pPr>
            <a:endParaRPr lang="en-AU" dirty="0"/>
          </a:p>
          <a:p>
            <a:pPr>
              <a:defRPr/>
            </a:pPr>
            <a:r>
              <a:rPr lang="en-AU" dirty="0" err="1">
                <a:solidFill>
                  <a:schemeClr val="accent5">
                    <a:lumMod val="75000"/>
                  </a:schemeClr>
                </a:solidFill>
                <a:latin typeface="Arial Unicode MS" pitchFamily="34" charset="-128"/>
                <a:ea typeface="Arial Unicode MS" pitchFamily="34" charset="-128"/>
                <a:cs typeface="Arial Unicode MS" pitchFamily="34" charset="-128"/>
              </a:rPr>
              <a:t>Leeana</a:t>
            </a:r>
            <a:r>
              <a:rPr lang="en-AU" dirty="0">
                <a:solidFill>
                  <a:schemeClr val="accent5">
                    <a:lumMod val="75000"/>
                  </a:schemeClr>
                </a:solidFill>
                <a:latin typeface="Arial Unicode MS" pitchFamily="34" charset="-128"/>
                <a:ea typeface="Arial Unicode MS" pitchFamily="34" charset="-128"/>
                <a:cs typeface="Arial Unicode MS" pitchFamily="34" charset="-128"/>
              </a:rPr>
              <a:t> Youngman</a:t>
            </a:r>
          </a:p>
          <a:p>
            <a:pPr>
              <a:defRPr/>
            </a:pPr>
            <a:endParaRPr lang="en-AU" dirty="0"/>
          </a:p>
          <a:p>
            <a:pPr>
              <a:defRPr/>
            </a:pPr>
            <a:endParaRPr lang="en-AU" dirty="0"/>
          </a:p>
          <a:p>
            <a:pPr>
              <a:defRPr/>
            </a:pPr>
            <a:endParaRPr lang="en-AU" dirty="0"/>
          </a:p>
        </p:txBody>
      </p:sp>
      <p:sp>
        <p:nvSpPr>
          <p:cNvPr id="26" name="Left Arrow 25">
            <a:hlinkClick r:id="" action="ppaction://hlinkshowjump?jump=previousslide"/>
          </p:cNvPr>
          <p:cNvSpPr/>
          <p:nvPr/>
        </p:nvSpPr>
        <p:spPr>
          <a:xfrm>
            <a:off x="3962400" y="5642187"/>
            <a:ext cx="1557302" cy="822960"/>
          </a:xfrm>
          <a:prstGeom prst="leftArrow">
            <a:avLst/>
          </a:prstGeom>
          <a:ln/>
        </p:spPr>
        <p:style>
          <a:lnRef idx="1">
            <a:schemeClr val="accent1"/>
          </a:lnRef>
          <a:fillRef idx="3">
            <a:schemeClr val="accent1"/>
          </a:fillRef>
          <a:effectRef idx="2">
            <a:schemeClr val="accent1"/>
          </a:effectRef>
          <a:fontRef idx="minor">
            <a:schemeClr val="lt1"/>
          </a:fontRef>
        </p:style>
        <p:txBody>
          <a:bodyPr/>
          <a:lstStyle/>
          <a:p>
            <a:r>
              <a:rPr lang="en-US" dirty="0" smtClean="0"/>
              <a:t>PREVIOUS</a:t>
            </a:r>
            <a:endParaRPr lang="en-US" dirty="0"/>
          </a:p>
        </p:txBody>
      </p:sp>
    </p:spTree>
    <p:custDataLst>
      <p:tags r:id="rId1"/>
    </p:custDataLst>
    <p:extLst>
      <p:ext uri="{BB962C8B-B14F-4D97-AF65-F5344CB8AC3E}">
        <p14:creationId xmlns:p14="http://schemas.microsoft.com/office/powerpoint/2010/main" val="1449321250"/>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7010400" cy="914400"/>
          </a:xfrm>
        </p:spPr>
        <p:txBody>
          <a:bodyPr>
            <a:normAutofit/>
          </a:bodyPr>
          <a:lstStyle/>
          <a:p>
            <a:r>
              <a:rPr lang="en-US" dirty="0" smtClean="0">
                <a:latin typeface="OCR A Std"/>
                <a:cs typeface="OCR A Std"/>
              </a:rPr>
              <a:t>Virtual Teams</a:t>
            </a:r>
            <a:endParaRPr lang="en-US" dirty="0">
              <a:latin typeface="OCR A Std"/>
              <a:cs typeface="OCR A Std"/>
            </a:endParaRPr>
          </a:p>
        </p:txBody>
      </p:sp>
      <p:grpSp>
        <p:nvGrpSpPr>
          <p:cNvPr id="9" name="Group 8"/>
          <p:cNvGrpSpPr/>
          <p:nvPr/>
        </p:nvGrpSpPr>
        <p:grpSpPr>
          <a:xfrm>
            <a:off x="6553200" y="5181600"/>
            <a:ext cx="2438400" cy="1580356"/>
            <a:chOff x="6553200" y="5181600"/>
            <a:chExt cx="2438400" cy="1580356"/>
          </a:xfrm>
        </p:grpSpPr>
        <p:sp>
          <p:nvSpPr>
            <p:cNvPr id="16" name="Trapezoid 15">
              <a:hlinkClick r:id="rId4"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7" name="Trapezoid 16">
              <a:hlinkClick r:id="rId5"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8" name="Trapezoid 17">
              <a:hlinkClick r:id="rId6"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9" name="Trapezoid 18">
              <a:hlinkClick r:id="rId7"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0" name="Rectangle 19"/>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21" name="Trapezoid 20">
              <a:hlinkClick r:id="rId8"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sp>
        <p:nvSpPr>
          <p:cNvPr id="10" name="Content Placeholder 2"/>
          <p:cNvSpPr>
            <a:spLocks noGrp="1"/>
          </p:cNvSpPr>
          <p:nvPr>
            <p:ph idx="1"/>
          </p:nvPr>
        </p:nvSpPr>
        <p:spPr>
          <a:xfrm>
            <a:off x="457200" y="838200"/>
            <a:ext cx="8229600" cy="2133600"/>
          </a:xfrm>
        </p:spPr>
        <p:txBody>
          <a:bodyPr/>
          <a:lstStyle/>
          <a:p>
            <a:pPr marL="0" indent="0">
              <a:buNone/>
            </a:pPr>
            <a:endParaRPr lang="en-AU" dirty="0" smtClean="0"/>
          </a:p>
          <a:p>
            <a:pPr marL="0" indent="0">
              <a:buNone/>
            </a:pPr>
            <a:r>
              <a:rPr lang="en-AU" dirty="0" smtClean="0"/>
              <a:t>My </a:t>
            </a:r>
            <a:r>
              <a:rPr lang="en-AU" dirty="0"/>
              <a:t>interpretation of this statement “ Online group work in a virtual team” is about people who primarily interact electronically and occasionally meet face-to-face.</a:t>
            </a:r>
          </a:p>
          <a:p>
            <a:endParaRPr lang="en-AU" dirty="0"/>
          </a:p>
        </p:txBody>
      </p:sp>
      <p:sp>
        <p:nvSpPr>
          <p:cNvPr id="11" name="Title 1"/>
          <p:cNvSpPr txBox="1">
            <a:spLocks/>
          </p:cNvSpPr>
          <p:nvPr/>
        </p:nvSpPr>
        <p:spPr>
          <a:xfrm>
            <a:off x="228600" y="3048000"/>
            <a:ext cx="7772400" cy="500338"/>
          </a:xfrm>
          <a:prstGeom prst="rect">
            <a:avLst/>
          </a:prstGeom>
        </p:spPr>
        <p:txBody>
          <a:bodyPr vert="horz" lIns="91440" tIns="45720" rIns="91440" bIns="45720" rtlCol="0" anchor="t">
            <a:normAutofit fontScale="97500" lnSpcReduction="10000"/>
          </a:bodyPr>
          <a:lstStyle>
            <a:lvl1pPr algn="l" defTabSz="914400" rtl="0" eaLnBrk="1" latinLnBrk="0" hangingPunct="1">
              <a:spcBef>
                <a:spcPct val="0"/>
              </a:spcBef>
              <a:buNone/>
              <a:defRPr sz="2800" kern="1200">
                <a:solidFill>
                  <a:schemeClr val="tx1"/>
                </a:solidFill>
                <a:latin typeface="Georgia" pitchFamily="18" charset="0"/>
                <a:ea typeface="+mj-ea"/>
                <a:cs typeface="+mj-cs"/>
              </a:defRPr>
            </a:lvl1pPr>
          </a:lstStyle>
          <a:p>
            <a:r>
              <a:rPr lang="en-AU" dirty="0" smtClean="0"/>
              <a:t>Virtual teams – diversity and advantages</a:t>
            </a:r>
            <a:endParaRPr lang="en-AU" dirty="0"/>
          </a:p>
        </p:txBody>
      </p:sp>
      <p:sp>
        <p:nvSpPr>
          <p:cNvPr id="12" name="Content Placeholder 2"/>
          <p:cNvSpPr txBox="1">
            <a:spLocks/>
          </p:cNvSpPr>
          <p:nvPr/>
        </p:nvSpPr>
        <p:spPr>
          <a:xfrm>
            <a:off x="304800" y="3200400"/>
            <a:ext cx="7772400" cy="1143000"/>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lnSpc>
                <a:spcPct val="150000"/>
              </a:lnSpc>
              <a:spcBef>
                <a:spcPts val="0"/>
              </a:spcBef>
              <a:buSzPct val="130000"/>
              <a:buFont typeface="Arial" pitchFamily="34" charset="0"/>
              <a:buChar char="•"/>
              <a:defRPr sz="2000" kern="1200">
                <a:solidFill>
                  <a:schemeClr val="tx1"/>
                </a:solidFill>
                <a:latin typeface="Georgia" pitchFamily="18" charset="0"/>
                <a:ea typeface="+mn-ea"/>
                <a:cs typeface="+mn-cs"/>
              </a:defRPr>
            </a:lvl1pPr>
            <a:lvl2pPr marL="571500" indent="-228600" algn="l" defTabSz="914400" rtl="0" eaLnBrk="1" latinLnBrk="0" hangingPunct="1">
              <a:lnSpc>
                <a:spcPct val="150000"/>
              </a:lnSpc>
              <a:spcBef>
                <a:spcPts val="0"/>
              </a:spcBef>
              <a:buSzPct val="60000"/>
              <a:buFont typeface="Courier New" pitchFamily="49" charset="0"/>
              <a:buChar char="o"/>
              <a:defRPr sz="1800" kern="1200">
                <a:solidFill>
                  <a:schemeClr val="tx1"/>
                </a:solidFill>
                <a:latin typeface="Georgia" pitchFamily="18"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Georg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eorg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eorg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AU" dirty="0" smtClean="0"/>
          </a:p>
          <a:p>
            <a:pPr marL="0" indent="0">
              <a:buFont typeface="Arial" pitchFamily="34" charset="0"/>
              <a:buNone/>
            </a:pPr>
            <a:r>
              <a:rPr lang="en-AU" dirty="0" smtClean="0"/>
              <a:t>The following YouTube clip speak about working with global virtual teams, there diversity and advantages </a:t>
            </a:r>
          </a:p>
          <a:p>
            <a:pPr marL="0" indent="0">
              <a:buFont typeface="Arial" pitchFamily="34" charset="0"/>
              <a:buNone/>
            </a:pPr>
            <a:r>
              <a:rPr lang="en-AU" dirty="0" smtClean="0"/>
              <a:t> </a:t>
            </a:r>
            <a:r>
              <a:rPr lang="en-AU" u="sng" dirty="0" smtClean="0">
                <a:hlinkClick r:id="rId9"/>
              </a:rPr>
              <a:t>http://youtu.be/WcFM-a2XF7s</a:t>
            </a:r>
            <a:r>
              <a:rPr lang="en-AU" dirty="0" smtClean="0"/>
              <a:t> </a:t>
            </a:r>
            <a:endParaRPr lang="en-AU" dirty="0"/>
          </a:p>
        </p:txBody>
      </p:sp>
      <p:sp>
        <p:nvSpPr>
          <p:cNvPr id="13" name="Title 1"/>
          <p:cNvSpPr txBox="1">
            <a:spLocks/>
          </p:cNvSpPr>
          <p:nvPr/>
        </p:nvSpPr>
        <p:spPr>
          <a:xfrm>
            <a:off x="304800" y="4572000"/>
            <a:ext cx="8229600" cy="307900"/>
          </a:xfrm>
          <a:prstGeom prst="rect">
            <a:avLst/>
          </a:prstGeom>
        </p:spPr>
        <p:txBody>
          <a:bodyPr vert="horz" lIns="91440" tIns="45720" rIns="91440" bIns="45720" rtlCol="0" anchor="t">
            <a:normAutofit fontScale="55000" lnSpcReduction="20000"/>
          </a:bodyPr>
          <a:lstStyle>
            <a:lvl1pPr algn="l" defTabSz="914400" rtl="0" eaLnBrk="1" latinLnBrk="0" hangingPunct="1">
              <a:spcBef>
                <a:spcPct val="0"/>
              </a:spcBef>
              <a:buNone/>
              <a:defRPr sz="2800" kern="1200">
                <a:solidFill>
                  <a:schemeClr val="tx1"/>
                </a:solidFill>
                <a:latin typeface="Georgia" pitchFamily="18" charset="0"/>
                <a:ea typeface="+mj-ea"/>
                <a:cs typeface="+mj-cs"/>
              </a:defRPr>
            </a:lvl1pPr>
          </a:lstStyle>
          <a:p>
            <a:r>
              <a:rPr lang="en-AU" smtClean="0"/>
              <a:t>Enhancing Virtual Teams’results</a:t>
            </a:r>
            <a:endParaRPr lang="en-AU" dirty="0"/>
          </a:p>
        </p:txBody>
      </p:sp>
      <p:sp>
        <p:nvSpPr>
          <p:cNvPr id="14" name="Content Placeholder 2"/>
          <p:cNvSpPr txBox="1">
            <a:spLocks/>
          </p:cNvSpPr>
          <p:nvPr/>
        </p:nvSpPr>
        <p:spPr>
          <a:xfrm>
            <a:off x="304800" y="4876800"/>
            <a:ext cx="8229600" cy="533400"/>
          </a:xfrm>
          <a:prstGeom prst="rect">
            <a:avLst/>
          </a:prstGeom>
        </p:spPr>
        <p:txBody>
          <a:bodyPr vert="horz" lIns="91440" tIns="45720" rIns="91440" bIns="45720" rtlCol="0">
            <a:normAutofit lnSpcReduction="10000"/>
          </a:bodyPr>
          <a:lstStyle>
            <a:lvl1pPr marL="342900" indent="-342900" algn="l" defTabSz="914400" rtl="0" eaLnBrk="1" latinLnBrk="0" hangingPunct="1">
              <a:lnSpc>
                <a:spcPct val="150000"/>
              </a:lnSpc>
              <a:spcBef>
                <a:spcPts val="0"/>
              </a:spcBef>
              <a:buSzPct val="130000"/>
              <a:buFont typeface="Arial" pitchFamily="34" charset="0"/>
              <a:buChar char="•"/>
              <a:defRPr sz="2000" kern="1200">
                <a:solidFill>
                  <a:schemeClr val="tx1"/>
                </a:solidFill>
                <a:latin typeface="Georgia" pitchFamily="18" charset="0"/>
                <a:ea typeface="+mn-ea"/>
                <a:cs typeface="+mn-cs"/>
              </a:defRPr>
            </a:lvl1pPr>
            <a:lvl2pPr marL="571500" indent="-228600" algn="l" defTabSz="914400" rtl="0" eaLnBrk="1" latinLnBrk="0" hangingPunct="1">
              <a:lnSpc>
                <a:spcPct val="150000"/>
              </a:lnSpc>
              <a:spcBef>
                <a:spcPts val="0"/>
              </a:spcBef>
              <a:buSzPct val="60000"/>
              <a:buFont typeface="Courier New" pitchFamily="49" charset="0"/>
              <a:buChar char="o"/>
              <a:defRPr sz="1800" kern="1200">
                <a:solidFill>
                  <a:schemeClr val="tx1"/>
                </a:solidFill>
                <a:latin typeface="Georgia" pitchFamily="18"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Georg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eorg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eorg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AU" u="sng" dirty="0" smtClean="0">
                <a:hlinkClick r:id="rId10"/>
              </a:rPr>
              <a:t>http://youtu.be/hKF7jMWoYwo</a:t>
            </a:r>
            <a:r>
              <a:rPr lang="en-AU" dirty="0" smtClean="0"/>
              <a:t> </a:t>
            </a:r>
            <a:endParaRPr lang="en-AU" dirty="0"/>
          </a:p>
        </p:txBody>
      </p:sp>
    </p:spTree>
    <p:custDataLst>
      <p:tags r:id="rId1"/>
    </p:custDataLst>
    <p:extLst>
      <p:ext uri="{BB962C8B-B14F-4D97-AF65-F5344CB8AC3E}">
        <p14:creationId xmlns:p14="http://schemas.microsoft.com/office/powerpoint/2010/main" val="2428768070"/>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7010400" cy="914400"/>
          </a:xfrm>
        </p:spPr>
        <p:txBody>
          <a:bodyPr>
            <a:normAutofit/>
          </a:bodyPr>
          <a:lstStyle/>
          <a:p>
            <a:r>
              <a:rPr lang="en-US" dirty="0" smtClean="0">
                <a:latin typeface="OCR A Std"/>
                <a:cs typeface="OCR A Std"/>
              </a:rPr>
              <a:t>TAFE/VET Context</a:t>
            </a:r>
            <a:endParaRPr lang="en-US" dirty="0">
              <a:latin typeface="OCR A Std"/>
              <a:cs typeface="OCR A Std"/>
            </a:endParaRPr>
          </a:p>
        </p:txBody>
      </p:sp>
      <p:grpSp>
        <p:nvGrpSpPr>
          <p:cNvPr id="9" name="Group 8"/>
          <p:cNvGrpSpPr/>
          <p:nvPr/>
        </p:nvGrpSpPr>
        <p:grpSpPr>
          <a:xfrm>
            <a:off x="6553200" y="5181600"/>
            <a:ext cx="2438400" cy="1580356"/>
            <a:chOff x="6553200" y="5181600"/>
            <a:chExt cx="2438400" cy="1580356"/>
          </a:xfrm>
        </p:grpSpPr>
        <p:sp>
          <p:nvSpPr>
            <p:cNvPr id="16" name="Trapezoid 15">
              <a:hlinkClick r:id="rId4"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7" name="Trapezoid 16">
              <a:hlinkClick r:id="rId5"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8" name="Trapezoid 17">
              <a:hlinkClick r:id="rId6"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9" name="Trapezoid 18">
              <a:hlinkClick r:id="rId7"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0" name="Rectangle 19"/>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21" name="Trapezoid 20">
              <a:hlinkClick r:id="rId8"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spTree>
    <p:custDataLst>
      <p:tags r:id="rId1"/>
    </p:custDataLst>
    <p:extLst>
      <p:ext uri="{BB962C8B-B14F-4D97-AF65-F5344CB8AC3E}">
        <p14:creationId xmlns:p14="http://schemas.microsoft.com/office/powerpoint/2010/main" val="3392669478"/>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7010400" cy="914400"/>
          </a:xfrm>
        </p:spPr>
        <p:txBody>
          <a:bodyPr>
            <a:normAutofit/>
          </a:bodyPr>
          <a:lstStyle/>
          <a:p>
            <a:r>
              <a:rPr lang="en-US" dirty="0" smtClean="0">
                <a:latin typeface="OCR A Std"/>
                <a:cs typeface="OCR A Std"/>
              </a:rPr>
              <a:t>Reflections</a:t>
            </a:r>
            <a:endParaRPr lang="en-US" dirty="0">
              <a:latin typeface="OCR A Std"/>
              <a:cs typeface="OCR A Std"/>
            </a:endParaRPr>
          </a:p>
        </p:txBody>
      </p:sp>
      <p:grpSp>
        <p:nvGrpSpPr>
          <p:cNvPr id="9" name="Group 8"/>
          <p:cNvGrpSpPr/>
          <p:nvPr/>
        </p:nvGrpSpPr>
        <p:grpSpPr>
          <a:xfrm>
            <a:off x="6553200" y="5181600"/>
            <a:ext cx="2438400" cy="1580356"/>
            <a:chOff x="6553200" y="5181600"/>
            <a:chExt cx="2438400" cy="1580356"/>
          </a:xfrm>
        </p:grpSpPr>
        <p:sp>
          <p:nvSpPr>
            <p:cNvPr id="16" name="Trapezoid 15">
              <a:hlinkClick r:id="rId4" action="ppaction://hlinksldjump" highlightClick="1"/>
              <a:hlinkHover r:id="" action="ppaction://noaction" highlightClick="1"/>
            </p:cNvPr>
            <p:cNvSpPr>
              <a:spLocks/>
            </p:cNvSpPr>
            <p:nvPr/>
          </p:nvSpPr>
          <p:spPr>
            <a:xfrm>
              <a:off x="6892912" y="5880786"/>
              <a:ext cx="1758977" cy="21812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Virtual Teams</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7" name="Trapezoid 16">
              <a:hlinkClick r:id="rId5" action="ppaction://hlinksldjump"/>
              <a:hlinkHover r:id="" action="ppaction://noaction" highlightClick="1"/>
            </p:cNvPr>
            <p:cNvSpPr>
              <a:spLocks/>
            </p:cNvSpPr>
            <p:nvPr/>
          </p:nvSpPr>
          <p:spPr>
            <a:xfrm>
              <a:off x="6706354" y="6167582"/>
              <a:ext cx="2132093" cy="290835"/>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TAFE/VET Context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8" name="Trapezoid 17">
              <a:hlinkClick r:id="rId6" action="ppaction://hlinksldjump"/>
              <a:hlinkHover r:id="" action="ppaction://noaction" highlightClick="1"/>
            </p:cNvPr>
            <p:cNvSpPr>
              <a:spLocks/>
            </p:cNvSpPr>
            <p:nvPr/>
          </p:nvSpPr>
          <p:spPr>
            <a:xfrm>
              <a:off x="7039493" y="5630346"/>
              <a:ext cx="1465814" cy="181772"/>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Accessibility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19" name="Trapezoid 18">
              <a:hlinkClick r:id="rId7" action="ppaction://hlinksldjump" highlightClick="1"/>
              <a:hlinkHover r:id="" action="ppaction://noaction" highlightClick="1"/>
            </p:cNvPr>
            <p:cNvSpPr>
              <a:spLocks/>
            </p:cNvSpPr>
            <p:nvPr/>
          </p:nvSpPr>
          <p:spPr>
            <a:xfrm>
              <a:off x="7165462" y="5410200"/>
              <a:ext cx="1213877"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Copyright</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sp>
          <p:nvSpPr>
            <p:cNvPr id="20" name="Rectangle 19"/>
            <p:cNvSpPr/>
            <p:nvPr/>
          </p:nvSpPr>
          <p:spPr>
            <a:xfrm>
              <a:off x="6553200" y="6531124"/>
              <a:ext cx="2438400" cy="23083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AU" sz="9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rPr>
                <a:t>Click on the buttons above to see more</a:t>
              </a:r>
              <a:endParaRPr lang="en-AU" sz="9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badi MT Condensed Extra Bold"/>
                <a:cs typeface="Abadi MT Condensed Extra Bold"/>
              </a:endParaRPr>
            </a:p>
          </p:txBody>
        </p:sp>
        <p:sp>
          <p:nvSpPr>
            <p:cNvPr id="21" name="Trapezoid 20">
              <a:hlinkClick r:id="rId8" action="ppaction://hlinksldjump" highlightClick="1"/>
              <a:hlinkHover r:id="" action="ppaction://noaction" highlightClick="1"/>
            </p:cNvPr>
            <p:cNvSpPr>
              <a:spLocks/>
            </p:cNvSpPr>
            <p:nvPr/>
          </p:nvSpPr>
          <p:spPr>
            <a:xfrm>
              <a:off x="7277100" y="5181600"/>
              <a:ext cx="990600" cy="151476"/>
            </a:xfrm>
            <a:prstGeom prst="trapezoid">
              <a:avLst/>
            </a:prstGeom>
            <a:solidFill>
              <a:srgbClr val="346C74"/>
            </a:solidFill>
            <a:effectLst>
              <a:glow rad="63500">
                <a:srgbClr val="008000">
                  <a:alpha val="40000"/>
                </a:srgbClr>
              </a:glow>
              <a:outerShdw blurRad="152400" dist="25400" dir="5400000" sx="90000" sy="-19000" rotWithShape="0">
                <a:prstClr val="black">
                  <a:alpha val="47000"/>
                </a:prstClr>
              </a:outerShdw>
              <a:reflection blurRad="6350" stA="52000" endA="300" endPos="35000" dir="5400000" sy="-100000" algn="bl" rotWithShape="0"/>
            </a:effectLst>
            <a:scene3d>
              <a:camera prst="orthographicFront" fov="0">
                <a:rot lat="0" lon="0" rev="0"/>
              </a:camera>
              <a:lightRig rig="flat" dir="t">
                <a:rot lat="0" lon="0" rev="20040000"/>
              </a:lightRig>
            </a:scene3d>
            <a:sp3d contourW="12700" prstMaterial="dkEdge">
              <a:contourClr>
                <a:schemeClr val="dk1">
                  <a:satMod val="115000"/>
                </a:schemeClr>
              </a:contourClr>
            </a:sp3d>
          </p:spPr>
          <p:style>
            <a:lnRef idx="0">
              <a:schemeClr val="dk1"/>
            </a:lnRef>
            <a:fillRef idx="3">
              <a:schemeClr val="dk1"/>
            </a:fillRef>
            <a:effectRef idx="3">
              <a:schemeClr val="dk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en-US" sz="900" b="1" spc="-150" dirty="0" smtClean="0">
                  <a:ln w="11430"/>
                  <a:solidFill>
                    <a:srgbClr val="F8F8F8"/>
                  </a:solidFill>
                  <a:effectLst>
                    <a:outerShdw blurRad="25400" algn="tl" rotWithShape="0">
                      <a:srgbClr val="000000">
                        <a:alpha val="43000"/>
                      </a:srgbClr>
                    </a:outerShdw>
                  </a:effectLst>
                  <a:latin typeface="OCR A Std"/>
                  <a:cs typeface="OCR A Std"/>
                </a:rPr>
                <a:t>Equity</a:t>
              </a:r>
              <a:endParaRPr lang="en-US" sz="900" b="1" spc="-150" dirty="0">
                <a:ln w="11430"/>
                <a:solidFill>
                  <a:srgbClr val="F8F8F8"/>
                </a:solidFill>
                <a:effectLst>
                  <a:outerShdw blurRad="25400" algn="tl" rotWithShape="0">
                    <a:srgbClr val="000000">
                      <a:alpha val="43000"/>
                    </a:srgbClr>
                  </a:outerShdw>
                </a:effectLst>
                <a:latin typeface="OCR A Std"/>
                <a:cs typeface="OCR A Std"/>
              </a:endParaRPr>
            </a:p>
          </p:txBody>
        </p:sp>
      </p:grpSp>
      <p:graphicFrame>
        <p:nvGraphicFramePr>
          <p:cNvPr id="3" name="Diagram 2"/>
          <p:cNvGraphicFramePr/>
          <p:nvPr>
            <p:extLst>
              <p:ext uri="{D42A27DB-BD31-4B8C-83A1-F6EECF244321}">
                <p14:modId xmlns:p14="http://schemas.microsoft.com/office/powerpoint/2010/main" val="598706691"/>
              </p:ext>
            </p:extLst>
          </p:nvPr>
        </p:nvGraphicFramePr>
        <p:xfrm>
          <a:off x="3048000" y="914400"/>
          <a:ext cx="6096000" cy="4064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2" name="Diagram 11"/>
          <p:cNvGraphicFramePr/>
          <p:nvPr>
            <p:extLst>
              <p:ext uri="{D42A27DB-BD31-4B8C-83A1-F6EECF244321}">
                <p14:modId xmlns:p14="http://schemas.microsoft.com/office/powerpoint/2010/main" val="2151362491"/>
              </p:ext>
            </p:extLst>
          </p:nvPr>
        </p:nvGraphicFramePr>
        <p:xfrm>
          <a:off x="304800" y="3124200"/>
          <a:ext cx="6096000" cy="406400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13" name="Title 1"/>
          <p:cNvSpPr txBox="1">
            <a:spLocks/>
          </p:cNvSpPr>
          <p:nvPr/>
        </p:nvSpPr>
        <p:spPr>
          <a:xfrm>
            <a:off x="4724400" y="2133600"/>
            <a:ext cx="2743200" cy="6858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2800" kern="1200">
                <a:solidFill>
                  <a:schemeClr val="tx1"/>
                </a:solidFill>
                <a:latin typeface="Georgia" pitchFamily="18" charset="0"/>
                <a:ea typeface="+mj-ea"/>
                <a:cs typeface="+mj-cs"/>
              </a:defRPr>
            </a:lvl1pPr>
          </a:lstStyle>
          <a:p>
            <a:pPr algn="ctr"/>
            <a:r>
              <a:rPr lang="en-US" sz="1400" dirty="0" smtClean="0">
                <a:latin typeface="OCR A Std"/>
                <a:cs typeface="OCR A Std"/>
              </a:rPr>
              <a:t>We learnt</a:t>
            </a:r>
            <a:endParaRPr lang="en-US" sz="1400" dirty="0">
              <a:latin typeface="OCR A Std"/>
              <a:cs typeface="OCR A Std"/>
            </a:endParaRPr>
          </a:p>
        </p:txBody>
      </p:sp>
      <p:sp>
        <p:nvSpPr>
          <p:cNvPr id="14" name="Title 1"/>
          <p:cNvSpPr txBox="1">
            <a:spLocks/>
          </p:cNvSpPr>
          <p:nvPr/>
        </p:nvSpPr>
        <p:spPr>
          <a:xfrm>
            <a:off x="1524000" y="4267200"/>
            <a:ext cx="3733800" cy="6858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2800" kern="1200">
                <a:solidFill>
                  <a:schemeClr val="tx1"/>
                </a:solidFill>
                <a:latin typeface="Georgia" pitchFamily="18" charset="0"/>
                <a:ea typeface="+mj-ea"/>
                <a:cs typeface="+mj-cs"/>
              </a:defRPr>
            </a:lvl1pPr>
          </a:lstStyle>
          <a:p>
            <a:pPr algn="ctr"/>
            <a:r>
              <a:rPr lang="en-US" sz="1400" dirty="0" err="1" smtClean="0">
                <a:latin typeface="OCR A Std"/>
                <a:cs typeface="OCR A Std"/>
              </a:rPr>
              <a:t>Woulda</a:t>
            </a:r>
            <a:r>
              <a:rPr lang="en-US" sz="1400" dirty="0" smtClean="0">
                <a:latin typeface="OCR A Std"/>
                <a:cs typeface="OCR A Std"/>
              </a:rPr>
              <a:t> – </a:t>
            </a:r>
            <a:r>
              <a:rPr lang="en-US" sz="1400" dirty="0" err="1" smtClean="0">
                <a:latin typeface="OCR A Std"/>
                <a:cs typeface="OCR A Std"/>
              </a:rPr>
              <a:t>Coulda</a:t>
            </a:r>
            <a:r>
              <a:rPr lang="en-US" sz="1400" dirty="0">
                <a:latin typeface="OCR A Std"/>
                <a:cs typeface="OCR A Std"/>
              </a:rPr>
              <a:t> </a:t>
            </a:r>
            <a:r>
              <a:rPr lang="en-US" sz="1400" dirty="0" smtClean="0">
                <a:latin typeface="OCR A Std"/>
                <a:cs typeface="OCR A Std"/>
              </a:rPr>
              <a:t>- </a:t>
            </a:r>
            <a:r>
              <a:rPr lang="en-US" sz="1400" dirty="0" err="1" smtClean="0">
                <a:latin typeface="OCR A Std"/>
                <a:cs typeface="OCR A Std"/>
              </a:rPr>
              <a:t>Shoulda</a:t>
            </a:r>
            <a:endParaRPr lang="en-US" sz="1400" dirty="0">
              <a:latin typeface="OCR A Std"/>
              <a:cs typeface="OCR A Std"/>
            </a:endParaRPr>
          </a:p>
        </p:txBody>
      </p:sp>
    </p:spTree>
    <p:custDataLst>
      <p:tags r:id="rId1"/>
    </p:custDataLst>
    <p:extLst>
      <p:ext uri="{BB962C8B-B14F-4D97-AF65-F5344CB8AC3E}">
        <p14:creationId xmlns:p14="http://schemas.microsoft.com/office/powerpoint/2010/main" val="347457856"/>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10.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11.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12.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2.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3.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4.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ags/tag5.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6.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7.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8.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ags/tag9.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heme/theme1.xml><?xml version="1.0" encoding="utf-8"?>
<a:theme xmlns:a="http://schemas.openxmlformats.org/drawingml/2006/main" name="Project Status Report_v2_optimized">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Project Status Report.potx</Template>
  <TotalTime>0</TotalTime>
  <Words>696</Words>
  <Application>Microsoft Macintosh PowerPoint</Application>
  <PresentationFormat>On-screen Show (4:3)</PresentationFormat>
  <Paragraphs>143</Paragraphs>
  <Slides>9</Slides>
  <Notes>9</Notes>
  <HiddenSlides>0</HiddenSlides>
  <MMClips>2</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Project Status Report_v2_optimized</vt:lpstr>
      <vt:lpstr>DiSJoiN</vt:lpstr>
      <vt:lpstr>Project Overview and Index</vt:lpstr>
      <vt:lpstr>Digital Equity means…</vt:lpstr>
      <vt:lpstr>Copyright</vt:lpstr>
      <vt:lpstr>Accessibility</vt:lpstr>
      <vt:lpstr>Accessibility</vt:lpstr>
      <vt:lpstr>Virtual Teams</vt:lpstr>
      <vt:lpstr>TAFE/VET Context</vt:lpstr>
      <vt:lpstr>Reflections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2010-02-01T21:08:06Z</dcterms:created>
  <dcterms:modified xsi:type="dcterms:W3CDTF">2012-05-24T23:06:53Z</dcterms:modified>
</cp:coreProperties>
</file>